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4" r:id="rId4"/>
    <p:sldId id="259" r:id="rId5"/>
    <p:sldId id="268" r:id="rId6"/>
    <p:sldId id="260" r:id="rId7"/>
    <p:sldId id="266" r:id="rId8"/>
    <p:sldId id="258" r:id="rId9"/>
    <p:sldId id="272" r:id="rId10"/>
    <p:sldId id="261" r:id="rId11"/>
    <p:sldId id="276" r:id="rId12"/>
    <p:sldId id="279" r:id="rId13"/>
    <p:sldId id="277" r:id="rId14"/>
    <p:sldId id="281" r:id="rId15"/>
    <p:sldId id="283" r:id="rId16"/>
    <p:sldId id="282" r:id="rId17"/>
    <p:sldId id="285" r:id="rId18"/>
    <p:sldId id="284" r:id="rId19"/>
    <p:sldId id="286" r:id="rId20"/>
    <p:sldId id="287" r:id="rId21"/>
    <p:sldId id="288" r:id="rId22"/>
    <p:sldId id="295" r:id="rId23"/>
    <p:sldId id="294" r:id="rId24"/>
    <p:sldId id="293" r:id="rId25"/>
    <p:sldId id="289" r:id="rId26"/>
    <p:sldId id="291" r:id="rId27"/>
    <p:sldId id="292" r:id="rId28"/>
    <p:sldId id="290" r:id="rId29"/>
    <p:sldId id="269" r:id="rId30"/>
  </p:sldIdLst>
  <p:sldSz cx="18288000" cy="10287000"/>
  <p:notesSz cx="6858000" cy="9144000"/>
  <p:embeddedFontLst>
    <p:embeddedFont>
      <p:font typeface="Tlab 라곰 Bold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210 디딤고딕 Light" panose="020B0600000101010101" charset="-127"/>
      <p:regular r:id="rId37"/>
    </p:embeddedFont>
    <p:embeddedFont>
      <p:font typeface="나눔스퀘어라운드 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나눔스퀘어 Light" panose="020B0600000101010101" pitchFamily="50" charset="-127"/>
      <p:regular r:id="rId41"/>
    </p:embeddedFont>
    <p:embeddedFont>
      <p:font typeface="나눔스퀘어 Bold" panose="020B0600000101010101" pitchFamily="50" charset="-127"/>
      <p:bold r:id="rId42"/>
    </p:embeddedFont>
    <p:embeddedFont>
      <p:font typeface="나눔스퀘어라운드 Light" panose="020B0600000101010101" pitchFamily="50" charset="-127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F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0" autoAdjust="0"/>
    <p:restoredTop sz="83003" autoAdjust="0"/>
  </p:normalViewPr>
  <p:slideViewPr>
    <p:cSldViewPr>
      <p:cViewPr varScale="1">
        <p:scale>
          <a:sx n="64" d="100"/>
          <a:sy n="64" d="100"/>
        </p:scale>
        <p:origin x="55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클래스 수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0.3448979591836735</c:v>
                </c:pt>
                <c:pt idx="1">
                  <c:v>0.26326530612244897</c:v>
                </c:pt>
                <c:pt idx="2">
                  <c:v>0.22285714285714286</c:v>
                </c:pt>
                <c:pt idx="3">
                  <c:v>0.16897959183673469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18-48D0-8C89-858BD56479D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클래스 수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C25-4131-8DE8-193344C794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C25-4131-8DE8-193344C794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C25-4131-8DE8-193344C7943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C25-4131-8DE8-193344C794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0.52502120441051736</c:v>
                </c:pt>
                <c:pt idx="1">
                  <c:v>0.20016963528413911</c:v>
                </c:pt>
                <c:pt idx="2">
                  <c:v>0.15776081424936386</c:v>
                </c:pt>
                <c:pt idx="3">
                  <c:v>0.11704834605597965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C25-4131-8DE8-193344C7943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8AF51-99E8-49DF-9E92-0E4454AD281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AD698-E648-428C-B966-35EDAF02C6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85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</a:t>
            </a:r>
            <a:r>
              <a:rPr lang="ko-KR" altLang="en-US" dirty="0" err="1"/>
              <a:t>나눔스퀘어라운드</a:t>
            </a:r>
            <a:r>
              <a:rPr lang="en-US" altLang="ko-KR" dirty="0"/>
              <a:t>bold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97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4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9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33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{'0': 619, '1': 236, '2': 186, '3': 138}</a:t>
            </a:r>
            <a:endParaRPr lang="en-US" altLang="ko-KR" b="1" dirty="0" smtClean="0"/>
          </a:p>
          <a:p>
            <a:r>
              <a:rPr lang="ko-KR" altLang="en-US" b="1" dirty="0" smtClean="0"/>
              <a:t>{'0': 845, '1': 645, '2': 546, '3': 414}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성능 저하의 원인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클래스 불균형 문제</a:t>
            </a:r>
            <a:r>
              <a:rPr lang="en-US" altLang="ko-KR" b="1" dirty="0" smtClean="0"/>
              <a:t>):</a:t>
            </a:r>
          </a:p>
          <a:p>
            <a:r>
              <a:rPr lang="ko-KR" altLang="en-US" b="1" dirty="0" smtClean="0"/>
              <a:t>학습 편향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모델이 데이터가 많은 클래스에만 집중하고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데이터가 적은 클래스를 무시할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이로 인해 </a:t>
            </a:r>
            <a:r>
              <a:rPr lang="ko-KR" altLang="en-US" b="1" dirty="0" smtClean="0"/>
              <a:t>소수 클래스</a:t>
            </a:r>
            <a:r>
              <a:rPr lang="ko-KR" altLang="en-US" dirty="0" smtClean="0"/>
              <a:t>에 대한 탐지 성능이 떨어집니다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불균형한 손실 계산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클래스별</a:t>
            </a:r>
            <a:r>
              <a:rPr lang="ko-KR" altLang="en-US" dirty="0" smtClean="0"/>
              <a:t> 데이터의 비율에 따라 손실 함수가 편향되기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손실이 작은 클래스에 더 많은 가중치가 부여되며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학습이 잘 안 되는 원인이 됩니다</a:t>
            </a:r>
            <a:r>
              <a:rPr lang="en-US" altLang="ko-KR" dirty="0" smtClean="0"/>
              <a:t>.</a:t>
            </a:r>
          </a:p>
          <a:p>
            <a:endParaRPr lang="ko-KR" altLang="en-US" b="1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87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58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002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918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</a:t>
            </a:r>
            <a:r>
              <a:rPr lang="ko-KR" altLang="en-US" dirty="0" err="1"/>
              <a:t>나눔스퀘어라운드</a:t>
            </a:r>
            <a:r>
              <a:rPr lang="en-US" altLang="ko-KR" dirty="0"/>
              <a:t>bold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033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73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</a:t>
            </a:r>
            <a:r>
              <a:rPr lang="ko-KR" altLang="en-US" dirty="0" err="1"/>
              <a:t>나눔스퀘어라운드</a:t>
            </a:r>
            <a:r>
              <a:rPr lang="en-US" altLang="ko-KR" dirty="0"/>
              <a:t>bold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3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.\</a:t>
            </a:r>
            <a:r>
              <a:rPr lang="ko-KR" altLang="en-US" dirty="0"/>
              <a:t>가상환경이름</a:t>
            </a:r>
            <a:r>
              <a:rPr lang="en-US" altLang="ko-KR" dirty="0"/>
              <a:t>\Scripts\activate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73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816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56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.\</a:t>
            </a:r>
            <a:r>
              <a:rPr lang="ko-KR" altLang="en-US" dirty="0"/>
              <a:t>가상환경이름</a:t>
            </a:r>
            <a:r>
              <a:rPr lang="en-US" altLang="ko-KR" dirty="0"/>
              <a:t>\Scripts\activate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0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</a:t>
            </a:r>
            <a:r>
              <a:rPr lang="ko-KR" altLang="en-US" dirty="0" err="1"/>
              <a:t>나눔스퀘어라운드</a:t>
            </a:r>
            <a:r>
              <a:rPr lang="en-US" altLang="ko-KR" dirty="0"/>
              <a:t>bold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08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</a:t>
            </a:r>
            <a:r>
              <a:rPr lang="ko-KR" altLang="en-US" dirty="0" err="1"/>
              <a:t>나눔스퀘어라운드</a:t>
            </a:r>
            <a:r>
              <a:rPr lang="en-US" altLang="ko-KR" dirty="0"/>
              <a:t>bold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2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255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542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48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AD698-E648-428C-B966-35EDAF02C6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46289" y="2317812"/>
            <a:ext cx="6795423" cy="852248"/>
            <a:chOff x="0" y="0"/>
            <a:chExt cx="3181762" cy="399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81762" cy="399040"/>
            </a:xfrm>
            <a:custGeom>
              <a:avLst/>
              <a:gdLst/>
              <a:ahLst/>
              <a:cxnLst/>
              <a:rect l="l" t="t" r="r" b="b"/>
              <a:pathLst>
                <a:path w="3181762" h="399040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27253" y="2692670"/>
            <a:ext cx="102532" cy="10253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58215" y="2692670"/>
            <a:ext cx="102532" cy="10253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746289" y="2400300"/>
            <a:ext cx="6795423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지켜보고있다 </a:t>
            </a:r>
            <a:r>
              <a:rPr lang="en-US" altLang="ko-KR" sz="33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TEAM</a:t>
            </a:r>
            <a:endParaRPr lang="en-US" sz="33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3452232" y="4577083"/>
            <a:ext cx="11383536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얼굴 인식을 통한 </a:t>
            </a:r>
            <a:endParaRPr lang="en-US" altLang="ko-KR" sz="54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  <a:p>
            <a:pPr algn="ctr"/>
            <a:r>
              <a:rPr lang="ko-KR" altLang="en-US" sz="54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보안 알림 </a:t>
            </a:r>
            <a:r>
              <a:rPr lang="en-US" altLang="ko-KR" sz="54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CCTV </a:t>
            </a:r>
            <a:r>
              <a:rPr lang="ko-KR" altLang="en-US" sz="54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서비스</a:t>
            </a:r>
            <a:endParaRPr lang="en-US" sz="54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425968" y="7602493"/>
            <a:ext cx="3444153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210 디딤고딕 Light"/>
                <a:sym typeface="210 디딤고딕 Light"/>
              </a:rPr>
              <a:t>장지연 김민정</a:t>
            </a:r>
            <a:endParaRPr lang="en-US" sz="2800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966710" y="3543300"/>
            <a:ext cx="3423139" cy="2397931"/>
            <a:chOff x="0" y="-19050"/>
            <a:chExt cx="1027981" cy="127846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7981" cy="1096912"/>
            </a:xfrm>
            <a:custGeom>
              <a:avLst/>
              <a:gdLst/>
              <a:ahLst/>
              <a:cxnLst/>
              <a:rect l="l" t="t" r="r" b="b"/>
              <a:pathLst>
                <a:path w="1027981" h="1259417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1027981" cy="1278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610524" y="3579031"/>
            <a:ext cx="3423139" cy="2057401"/>
            <a:chOff x="0" y="0"/>
            <a:chExt cx="1027981" cy="125941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27981" cy="1259417"/>
            </a:xfrm>
            <a:custGeom>
              <a:avLst/>
              <a:gdLst/>
              <a:ahLst/>
              <a:cxnLst/>
              <a:rect l="l" t="t" r="r" b="b"/>
              <a:pathLst>
                <a:path w="1027981" h="1259417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027981" cy="1278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254337" y="3579031"/>
            <a:ext cx="3423139" cy="2057401"/>
            <a:chOff x="0" y="0"/>
            <a:chExt cx="1027981" cy="125941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27981" cy="1259417"/>
            </a:xfrm>
            <a:custGeom>
              <a:avLst/>
              <a:gdLst/>
              <a:ahLst/>
              <a:cxnLst/>
              <a:rect l="l" t="t" r="r" b="b"/>
              <a:pathLst>
                <a:path w="1027981" h="1259417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1027981" cy="1278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898151" y="3579031"/>
            <a:ext cx="3423139" cy="2057401"/>
            <a:chOff x="0" y="0"/>
            <a:chExt cx="1027981" cy="125941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27981" cy="1259417"/>
            </a:xfrm>
            <a:custGeom>
              <a:avLst/>
              <a:gdLst/>
              <a:ahLst/>
              <a:cxnLst/>
              <a:rect l="l" t="t" r="r" b="b"/>
              <a:pathLst>
                <a:path w="1027981" h="1259417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1027981" cy="1278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3" name="AutoShape 43"/>
          <p:cNvSpPr/>
          <p:nvPr/>
        </p:nvSpPr>
        <p:spPr>
          <a:xfrm>
            <a:off x="1966710" y="4271956"/>
            <a:ext cx="14354580" cy="0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4" name="Group 44"/>
          <p:cNvGrpSpPr/>
          <p:nvPr/>
        </p:nvGrpSpPr>
        <p:grpSpPr>
          <a:xfrm>
            <a:off x="3594955" y="4188631"/>
            <a:ext cx="166650" cy="166650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7238768" y="4188631"/>
            <a:ext cx="166650" cy="166650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882582" y="4188631"/>
            <a:ext cx="166650" cy="166650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4526395" y="4188631"/>
            <a:ext cx="166650" cy="166650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 sz="2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2195845" y="3579031"/>
            <a:ext cx="2964870" cy="58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4035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lab 라곰 Bold"/>
                <a:sym typeface="Tlab 라곰 Bold"/>
              </a:rPr>
              <a:t>1</a:t>
            </a:r>
            <a:r>
              <a:rPr lang="ko-KR" altLang="en-US" sz="2800" dirty="0" smtClean="0">
                <a:solidFill>
                  <a:srgbClr val="4035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lab 라곰 Bold"/>
                <a:sym typeface="Tlab 라곰 Bold"/>
              </a:rPr>
              <a:t>주차</a:t>
            </a:r>
            <a:endParaRPr lang="en-US" sz="2800" dirty="0">
              <a:solidFill>
                <a:srgbClr val="4035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5839658" y="3579031"/>
            <a:ext cx="2964870" cy="58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4035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lab 라곰 Bold"/>
                <a:sym typeface="Tlab 라곰 Bold"/>
              </a:rPr>
              <a:t>2</a:t>
            </a:r>
            <a:r>
              <a:rPr lang="ko-KR" altLang="en-US" sz="2800" dirty="0" smtClean="0">
                <a:solidFill>
                  <a:srgbClr val="4035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lab 라곰 Bold"/>
                <a:sym typeface="Tlab 라곰 Bold"/>
              </a:rPr>
              <a:t>주차</a:t>
            </a:r>
            <a:endParaRPr lang="en-US" sz="2800" dirty="0">
              <a:solidFill>
                <a:srgbClr val="4035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9483472" y="3579031"/>
            <a:ext cx="2964870" cy="58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4035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lab 라곰 Bold"/>
                <a:sym typeface="Tlab 라곰 Bold"/>
              </a:rPr>
              <a:t>3</a:t>
            </a:r>
            <a:r>
              <a:rPr lang="ko-KR" altLang="en-US" sz="2800" dirty="0" smtClean="0">
                <a:solidFill>
                  <a:srgbClr val="4035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lab 라곰 Bold"/>
                <a:sym typeface="Tlab 라곰 Bold"/>
              </a:rPr>
              <a:t>주차</a:t>
            </a:r>
            <a:endParaRPr lang="en-US" sz="2800" dirty="0">
              <a:solidFill>
                <a:srgbClr val="4035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3127286" y="3579031"/>
            <a:ext cx="2964870" cy="58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4035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lab 라곰 Bold"/>
                <a:sym typeface="Tlab 라곰 Bold"/>
              </a:rPr>
              <a:t>4</a:t>
            </a:r>
            <a:r>
              <a:rPr lang="ko-KR" altLang="en-US" sz="2800" dirty="0" smtClean="0">
                <a:solidFill>
                  <a:srgbClr val="40352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lab 라곰 Bold"/>
                <a:sym typeface="Tlab 라곰 Bold"/>
              </a:rPr>
              <a:t>주차</a:t>
            </a:r>
            <a:endParaRPr lang="en-US" sz="2800" dirty="0">
              <a:solidFill>
                <a:srgbClr val="40352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95845" y="4569631"/>
            <a:ext cx="296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자료 탐색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839656" y="4569631"/>
            <a:ext cx="3194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생성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개발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483472" y="4569631"/>
            <a:ext cx="296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 개발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구현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127284" y="4569631"/>
            <a:ext cx="296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성능 개선</a:t>
            </a:r>
            <a:endParaRPr lang="en-US" altLang="ko-KR" sz="2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발표 준비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66710" y="6028990"/>
            <a:ext cx="3423139" cy="1338828"/>
          </a:xfrm>
          <a:prstGeom prst="rect">
            <a:avLst/>
          </a:prstGeom>
          <a:noFill/>
        </p:spPr>
        <p:txBody>
          <a:bodyPr wrap="square" lIns="288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선정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관련 </a:t>
            </a:r>
            <a:r>
              <a:rPr lang="ko-KR" altLang="en-US" b="1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딥러닝</a:t>
            </a: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탐색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자료조사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10522" y="6028989"/>
            <a:ext cx="3423139" cy="2585323"/>
          </a:xfrm>
          <a:prstGeom prst="rect">
            <a:avLst/>
          </a:prstGeom>
          <a:noFill/>
        </p:spPr>
        <p:txBody>
          <a:bodyPr wrap="square" lIns="288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수집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크롤링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라벨링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전처리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학습 및 성능 비교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 영상 테스트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254337" y="6024817"/>
            <a:ext cx="3423139" cy="3000821"/>
          </a:xfrm>
          <a:prstGeom prst="rect">
            <a:avLst/>
          </a:prstGeom>
          <a:noFill/>
        </p:spPr>
        <p:txBody>
          <a:bodyPr wrap="square" lIns="288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구현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 구현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 저장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메일 전송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서버 및 </a:t>
            </a:r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구축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</a:t>
            </a: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898149" y="6024817"/>
            <a:ext cx="3423139" cy="2585323"/>
          </a:xfrm>
          <a:prstGeom prst="rect">
            <a:avLst/>
          </a:prstGeom>
          <a:noFill/>
        </p:spPr>
        <p:txBody>
          <a:bodyPr wrap="square" lIns="288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추가 데이터 생성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성능 개선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증강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변경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 </a:t>
            </a:r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PPT </a:t>
            </a: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준비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자료 정리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통계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932027" y="2334280"/>
            <a:ext cx="6560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주차별 일정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460321" y="4069068"/>
            <a:ext cx="11383536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</a:t>
            </a:r>
            <a:r>
              <a:rPr lang="ko-KR" altLang="en-US" sz="80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과정</a:t>
            </a:r>
            <a:endParaRPr lang="en-US" sz="80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36" name="Freeform 31"/>
          <p:cNvSpPr/>
          <p:nvPr/>
        </p:nvSpPr>
        <p:spPr>
          <a:xfrm>
            <a:off x="5867400" y="5786872"/>
            <a:ext cx="6795423" cy="852248"/>
          </a:xfrm>
          <a:custGeom>
            <a:avLst/>
            <a:gdLst/>
            <a:ahLst/>
            <a:cxnLst/>
            <a:rect l="l" t="t" r="r" b="b"/>
            <a:pathLst>
              <a:path w="3181762" h="399040">
                <a:moveTo>
                  <a:pt x="33039" y="0"/>
                </a:moveTo>
                <a:lnTo>
                  <a:pt x="3148723" y="0"/>
                </a:lnTo>
                <a:cubicBezTo>
                  <a:pt x="3157485" y="0"/>
                  <a:pt x="3165889" y="3481"/>
                  <a:pt x="3172085" y="9677"/>
                </a:cubicBezTo>
                <a:cubicBezTo>
                  <a:pt x="3178281" y="15873"/>
                  <a:pt x="3181762" y="24277"/>
                  <a:pt x="3181762" y="33039"/>
                </a:cubicBezTo>
                <a:lnTo>
                  <a:pt x="3181762" y="366001"/>
                </a:lnTo>
                <a:cubicBezTo>
                  <a:pt x="3181762" y="384248"/>
                  <a:pt x="3166970" y="399040"/>
                  <a:pt x="3148723" y="399040"/>
                </a:cubicBezTo>
                <a:lnTo>
                  <a:pt x="33039" y="399040"/>
                </a:lnTo>
                <a:cubicBezTo>
                  <a:pt x="14792" y="399040"/>
                  <a:pt x="0" y="384248"/>
                  <a:pt x="0" y="366001"/>
                </a:cubicBezTo>
                <a:lnTo>
                  <a:pt x="0" y="33039"/>
                </a:lnTo>
                <a:cubicBezTo>
                  <a:pt x="0" y="24277"/>
                  <a:pt x="3481" y="15873"/>
                  <a:pt x="9677" y="9677"/>
                </a:cubicBezTo>
                <a:cubicBezTo>
                  <a:pt x="15873" y="3481"/>
                  <a:pt x="24277" y="0"/>
                  <a:pt x="33039" y="0"/>
                </a:cubicBezTo>
                <a:close/>
              </a:path>
            </a:pathLst>
          </a:custGeom>
          <a:solidFill>
            <a:srgbClr val="C9DFDD"/>
          </a:solidFill>
          <a:ln w="19050" cap="rnd">
            <a:solidFill>
              <a:srgbClr val="40352D"/>
            </a:solidFill>
            <a:prstDash val="solid"/>
            <a:round/>
          </a:ln>
        </p:spPr>
      </p:sp>
      <p:sp>
        <p:nvSpPr>
          <p:cNvPr id="37" name="TextBox 40"/>
          <p:cNvSpPr txBox="1"/>
          <p:nvPr/>
        </p:nvSpPr>
        <p:spPr>
          <a:xfrm>
            <a:off x="4889277" y="5951707"/>
            <a:ext cx="8525624" cy="52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7"/>
              </a:lnSpc>
              <a:spcBef>
                <a:spcPct val="0"/>
              </a:spcBef>
            </a:pPr>
            <a:r>
              <a:rPr lang="ko-KR" altLang="en-US" sz="2799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210 디딤고딕 Light"/>
                <a:sym typeface="210 디딤고딕 Light"/>
              </a:rPr>
              <a:t>프로젝트 진행 과정</a:t>
            </a:r>
            <a:endParaRPr lang="en-US" sz="2799" b="1" u="none" strike="noStrike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778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및 모델 선택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8700" y="5509119"/>
            <a:ext cx="1623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CCTV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있지만 여전히 보안과 관련한 사고가 끊임없이 발생하고 있음</a:t>
            </a:r>
            <a:endParaRPr lang="en-US" altLang="ko-KR" sz="24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24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24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24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b="1" u="sng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사람을 인식하고 메일로 알려주는 서비스를 구현하여 피해를 최소화 하고자 함 </a:t>
            </a:r>
            <a:endParaRPr lang="ko-KR" altLang="en-US" sz="2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Freeform 31"/>
          <p:cNvSpPr/>
          <p:nvPr/>
        </p:nvSpPr>
        <p:spPr>
          <a:xfrm>
            <a:off x="3294484" y="7872652"/>
            <a:ext cx="11699031" cy="852248"/>
          </a:xfrm>
          <a:custGeom>
            <a:avLst/>
            <a:gdLst/>
            <a:ahLst/>
            <a:cxnLst/>
            <a:rect l="l" t="t" r="r" b="b"/>
            <a:pathLst>
              <a:path w="3181762" h="399040">
                <a:moveTo>
                  <a:pt x="33039" y="0"/>
                </a:moveTo>
                <a:lnTo>
                  <a:pt x="3148723" y="0"/>
                </a:lnTo>
                <a:cubicBezTo>
                  <a:pt x="3157485" y="0"/>
                  <a:pt x="3165889" y="3481"/>
                  <a:pt x="3172085" y="9677"/>
                </a:cubicBezTo>
                <a:cubicBezTo>
                  <a:pt x="3178281" y="15873"/>
                  <a:pt x="3181762" y="24277"/>
                  <a:pt x="3181762" y="33039"/>
                </a:cubicBezTo>
                <a:lnTo>
                  <a:pt x="3181762" y="366001"/>
                </a:lnTo>
                <a:cubicBezTo>
                  <a:pt x="3181762" y="384248"/>
                  <a:pt x="3166970" y="399040"/>
                  <a:pt x="3148723" y="399040"/>
                </a:cubicBezTo>
                <a:lnTo>
                  <a:pt x="33039" y="399040"/>
                </a:lnTo>
                <a:cubicBezTo>
                  <a:pt x="14792" y="399040"/>
                  <a:pt x="0" y="384248"/>
                  <a:pt x="0" y="366001"/>
                </a:cubicBezTo>
                <a:lnTo>
                  <a:pt x="0" y="33039"/>
                </a:lnTo>
                <a:cubicBezTo>
                  <a:pt x="0" y="24277"/>
                  <a:pt x="3481" y="15873"/>
                  <a:pt x="9677" y="9677"/>
                </a:cubicBezTo>
                <a:cubicBezTo>
                  <a:pt x="15873" y="3481"/>
                  <a:pt x="24277" y="0"/>
                  <a:pt x="33039" y="0"/>
                </a:cubicBezTo>
                <a:close/>
              </a:path>
            </a:pathLst>
          </a:custGeom>
          <a:solidFill>
            <a:srgbClr val="C9DFDD"/>
          </a:solidFill>
          <a:ln w="19050" cap="rnd">
            <a:solidFill>
              <a:srgbClr val="40352D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 얼굴 인식 보안 알림 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CCTV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294485" y="3024823"/>
            <a:ext cx="11699030" cy="988149"/>
            <a:chOff x="3386688" y="3132762"/>
            <a:chExt cx="11699030" cy="98814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3386688" y="3132762"/>
              <a:ext cx="11699030" cy="98814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  <a:effectLst>
              <a:outerShdw blurRad="25400"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3505200" y="3233832"/>
              <a:ext cx="792510" cy="792510"/>
              <a:chOff x="3505200" y="3233832"/>
              <a:chExt cx="792510" cy="7925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505200" y="3233832"/>
                <a:ext cx="792510" cy="792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Picture 2" descr="뉴스 - 무료 상호 작용개 아이콘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5436" y="3390900"/>
                <a:ext cx="449364" cy="449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4508419" y="3570596"/>
              <a:ext cx="95193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"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 앞에서 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13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시간 기다렸다가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..." 20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 </a:t>
              </a:r>
              <a:r>
                <a:rPr lang="en-US" altLang="ko-KR" sz="24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BJ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스토커 무단침입 영상 </a:t>
              </a:r>
              <a:r>
                <a:rPr lang="ko-KR" altLang="en-US" sz="24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공개</a:t>
              </a:r>
              <a:endPara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46582" y="3235692"/>
              <a:ext cx="2159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2024.10.21 YTN</a:t>
              </a:r>
              <a:endPara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294485" y="4176106"/>
            <a:ext cx="11699030" cy="988149"/>
            <a:chOff x="3386688" y="3132762"/>
            <a:chExt cx="11699030" cy="988149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386688" y="3132762"/>
              <a:ext cx="11699030" cy="98814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  <a:effectLst>
              <a:outerShdw blurRad="25400"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505200" y="3233832"/>
              <a:ext cx="792510" cy="792510"/>
              <a:chOff x="3505200" y="3233832"/>
              <a:chExt cx="792510" cy="792510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3505200" y="3233832"/>
                <a:ext cx="792510" cy="792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Picture 2" descr="뉴스 - 무료 상호 작용개 아이콘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5436" y="3390900"/>
                <a:ext cx="449364" cy="449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TextBox 49"/>
            <p:cNvSpPr txBox="1"/>
            <p:nvPr/>
          </p:nvSpPr>
          <p:spPr>
            <a:xfrm>
              <a:off x="4508419" y="3570596"/>
              <a:ext cx="95193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'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돌로 금은방 깨부숴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' 30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 만에 </a:t>
              </a:r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</a:t>
              </a:r>
              <a:r>
                <a: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천만원어치 턴 일당 징역 구형</a:t>
              </a:r>
              <a:endPara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46581" y="3235692"/>
              <a:ext cx="2531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2024.10.17 JIBS </a:t>
              </a:r>
              <a:r>
                <a:rPr lang="ko-KR" altLang="en-US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뉴스</a:t>
              </a:r>
              <a:endPara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2" name="아래쪽 화살표 41"/>
          <p:cNvSpPr/>
          <p:nvPr/>
        </p:nvSpPr>
        <p:spPr>
          <a:xfrm>
            <a:off x="8820149" y="6113916"/>
            <a:ext cx="647701" cy="665040"/>
          </a:xfrm>
          <a:prstGeom prst="downArrow">
            <a:avLst>
              <a:gd name="adj1" fmla="val 36223"/>
              <a:gd name="adj2" fmla="val 458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13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및 모델 선택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439679" y="6040975"/>
            <a:ext cx="6475721" cy="2400657"/>
          </a:xfrm>
          <a:prstGeom prst="rect">
            <a:avLst/>
          </a:prstGeom>
          <a:noFill/>
        </p:spPr>
        <p:txBody>
          <a:bodyPr wrap="square" lIns="288000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성능과 효율성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속도와 정확성의 균형을 잘 맞춘 모델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 영상처리와 같은 고속 애플리케이션에 효율적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최신 기술 적용  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모자이크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20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Mixup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증강 기법이 적용 되어 있음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34000" y="3619500"/>
            <a:ext cx="11658600" cy="11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빠른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속도와 높은 정확도를 제공하는 객체 탐지 모델로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 응용 프로그램에 매우 </a:t>
            </a:r>
            <a:r>
              <a:rPr lang="ko-KR" altLang="en-US" sz="2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적합</a:t>
            </a:r>
            <a:endParaRPr lang="en-US" altLang="ko-KR" sz="2400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다른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객체 탐지 모델들에 비해 구조가 단순하고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적은 자원으로도 높은 성능을 낼 수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있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28" name="Picture 4" descr="YOLO: Real-Time Object Detec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45371"/>
            <a:ext cx="3104395" cy="164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9019289" y="5973990"/>
            <a:ext cx="75281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사용의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용이성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모델을 학습시키고 추론하는 과정이 간단하고 확장성이 우수함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크기의 모델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경량화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~ 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고성능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선택할 수 있음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옵션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하이퍼파라미터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등을 제공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5477539" y="3162300"/>
            <a:ext cx="6106364" cy="480360"/>
            <a:chOff x="3060175" y="3432175"/>
            <a:chExt cx="2785263" cy="480360"/>
          </a:xfrm>
        </p:grpSpPr>
        <p:sp>
          <p:nvSpPr>
            <p:cNvPr id="79" name="직사각형 78"/>
            <p:cNvSpPr/>
            <p:nvPr/>
          </p:nvSpPr>
          <p:spPr>
            <a:xfrm>
              <a:off x="3681160" y="3432175"/>
              <a:ext cx="21642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YOLO(You Only Look Once)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0" name="오각형 79"/>
            <p:cNvSpPr/>
            <p:nvPr/>
          </p:nvSpPr>
          <p:spPr>
            <a:xfrm>
              <a:off x="3060175" y="3440815"/>
              <a:ext cx="550467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모델 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81" name="Freeform 33"/>
          <p:cNvSpPr/>
          <p:nvPr/>
        </p:nvSpPr>
        <p:spPr>
          <a:xfrm>
            <a:off x="2615317" y="5351125"/>
            <a:ext cx="1474267" cy="482225"/>
          </a:xfrm>
          <a:custGeom>
            <a:avLst/>
            <a:gdLst/>
            <a:ahLst/>
            <a:cxnLst/>
            <a:rect l="l" t="t" r="r" b="b"/>
            <a:pathLst>
              <a:path w="1868867" h="399040">
                <a:moveTo>
                  <a:pt x="56250" y="0"/>
                </a:moveTo>
                <a:lnTo>
                  <a:pt x="1812617" y="0"/>
                </a:lnTo>
                <a:cubicBezTo>
                  <a:pt x="1827536" y="0"/>
                  <a:pt x="1841843" y="5926"/>
                  <a:pt x="1852392" y="16475"/>
                </a:cubicBezTo>
                <a:cubicBezTo>
                  <a:pt x="1862941" y="27024"/>
                  <a:pt x="1868867" y="41331"/>
                  <a:pt x="1868867" y="56250"/>
                </a:cubicBezTo>
                <a:lnTo>
                  <a:pt x="1868867" y="342791"/>
                </a:lnTo>
                <a:cubicBezTo>
                  <a:pt x="1868867" y="357709"/>
                  <a:pt x="1862941" y="372016"/>
                  <a:pt x="1852392" y="382565"/>
                </a:cubicBezTo>
                <a:cubicBezTo>
                  <a:pt x="1841843" y="393114"/>
                  <a:pt x="1827536" y="399040"/>
                  <a:pt x="1812617" y="399040"/>
                </a:cubicBezTo>
                <a:lnTo>
                  <a:pt x="56250" y="399040"/>
                </a:lnTo>
                <a:cubicBezTo>
                  <a:pt x="41331" y="399040"/>
                  <a:pt x="27024" y="393114"/>
                  <a:pt x="16475" y="382565"/>
                </a:cubicBezTo>
                <a:cubicBezTo>
                  <a:pt x="5926" y="372016"/>
                  <a:pt x="0" y="357709"/>
                  <a:pt x="0" y="342791"/>
                </a:cubicBezTo>
                <a:lnTo>
                  <a:pt x="0" y="56250"/>
                </a:lnTo>
                <a:cubicBezTo>
                  <a:pt x="0" y="41331"/>
                  <a:pt x="5926" y="27024"/>
                  <a:pt x="16475" y="16475"/>
                </a:cubicBezTo>
                <a:cubicBezTo>
                  <a:pt x="27024" y="5926"/>
                  <a:pt x="41331" y="0"/>
                  <a:pt x="56250" y="0"/>
                </a:cubicBezTo>
                <a:close/>
              </a:path>
            </a:pathLst>
          </a:custGeom>
          <a:solidFill>
            <a:srgbClr val="C9DFDD"/>
          </a:solidFill>
          <a:ln w="19050"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1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</a:t>
            </a:r>
            <a:endParaRPr lang="en-US" altLang="ko-KR" sz="28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2-0.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07283"/>
              </p:ext>
            </p:extLst>
          </p:nvPr>
        </p:nvGraphicFramePr>
        <p:xfrm>
          <a:off x="2408569" y="6454140"/>
          <a:ext cx="5241003" cy="21945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47001">
                  <a:extLst>
                    <a:ext uri="{9D8B030D-6E8A-4147-A177-3AD203B41FA5}">
                      <a16:colId xmlns:a16="http://schemas.microsoft.com/office/drawing/2014/main" val="740453532"/>
                    </a:ext>
                  </a:extLst>
                </a:gridCol>
                <a:gridCol w="1747001">
                  <a:extLst>
                    <a:ext uri="{9D8B030D-6E8A-4147-A177-3AD203B41FA5}">
                      <a16:colId xmlns:a16="http://schemas.microsoft.com/office/drawing/2014/main" val="3286829666"/>
                    </a:ext>
                  </a:extLst>
                </a:gridCol>
                <a:gridCol w="1747001">
                  <a:extLst>
                    <a:ext uri="{9D8B030D-6E8A-4147-A177-3AD203B41FA5}">
                      <a16:colId xmlns:a16="http://schemas.microsoft.com/office/drawing/2014/main" val="2575068718"/>
                    </a:ext>
                  </a:extLst>
                </a:gridCol>
              </a:tblGrid>
              <a:tr h="326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모델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속도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정확도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603499"/>
                  </a:ext>
                </a:extLst>
              </a:tr>
              <a:tr h="3264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YOLOv8n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매우 빠름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낮음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29538"/>
                  </a:ext>
                </a:extLst>
              </a:tr>
              <a:tr h="3264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accent2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YOLOv8s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accent2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빠름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accent2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보통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489855"/>
                  </a:ext>
                </a:extLst>
              </a:tr>
              <a:tr h="3264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YOLOv8m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보통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높음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79824"/>
                  </a:ext>
                </a:extLst>
              </a:tr>
              <a:tr h="3264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YOLOv8l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느림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매우 높음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58866"/>
                  </a:ext>
                </a:extLst>
              </a:tr>
              <a:tr h="3264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YOLOv8x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매우 느림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최고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817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348773" y="5598022"/>
            <a:ext cx="5873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실시간이 핵심이기 때문에 속도가 어느정도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빠르고 정확도가 보장된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YOLOv8s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선택</a:t>
            </a:r>
            <a:endParaRPr lang="en-US" altLang="ko-KR" sz="24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75726" y="7079040"/>
            <a:ext cx="7844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총 </a:t>
            </a:r>
            <a:r>
              <a:rPr lang="en-US" altLang="ko-KR" sz="2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ko-KR" altLang="en-US" sz="2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</a:t>
            </a:r>
            <a:r>
              <a:rPr lang="en-US" altLang="ko-KR" sz="2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class</a:t>
            </a:r>
            <a:r>
              <a:rPr lang="ko-KR" altLang="en-US" sz="2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0, 1, 2, 3</a:t>
            </a:r>
          </a:p>
          <a:p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1,2,3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클래스에는 특정 인물을 학습시키고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클래스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에는 다양한 얼굴들을 학습시켜서 저장되지 않은 얼굴이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외부인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등장했을 때에도 얼굴을 인식하고자 함</a:t>
            </a:r>
            <a:endParaRPr lang="en-US" altLang="ko-KR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708009" y="5686440"/>
            <a:ext cx="3064945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 : 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face (</a:t>
            </a: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얼굴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: </a:t>
            </a:r>
            <a:r>
              <a:rPr lang="en-US" altLang="ko-KR" sz="20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jjy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장지연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: </a:t>
            </a:r>
            <a:r>
              <a:rPr lang="en-US" altLang="ko-KR" sz="20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jsy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(</a:t>
            </a: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장지연 동생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 : 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IU	(</a:t>
            </a: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아이유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62200" y="3924300"/>
            <a:ext cx="14020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대규모 데이터셋에서 학습된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모델의 가중치를 재사용하면서 새로운 데이터에 맞춰 필요한 부분만 조정하기 때문에 적은 데이터로도 높은 성능을 내고 더 빠르고 효율적으로 학습 함</a:t>
            </a:r>
            <a:endParaRPr lang="ko-KR" altLang="en-US" sz="24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450574" y="3390900"/>
            <a:ext cx="3864176" cy="480360"/>
            <a:chOff x="3060174" y="3432175"/>
            <a:chExt cx="3864176" cy="480360"/>
          </a:xfrm>
        </p:grpSpPr>
        <p:sp>
          <p:nvSpPr>
            <p:cNvPr id="41" name="직사각형 40"/>
            <p:cNvSpPr/>
            <p:nvPr/>
          </p:nvSpPr>
          <p:spPr>
            <a:xfrm>
              <a:off x="5241877" y="3432175"/>
              <a:ext cx="16824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전이 학습</a:t>
              </a:r>
              <a:endPara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오각형 41"/>
            <p:cNvSpPr/>
            <p:nvPr/>
          </p:nvSpPr>
          <p:spPr>
            <a:xfrm>
              <a:off x="3060174" y="3440815"/>
              <a:ext cx="2173583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모델 학습 방법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445669" y="5110078"/>
            <a:ext cx="3351604" cy="471720"/>
            <a:chOff x="3060174" y="3440815"/>
            <a:chExt cx="3351604" cy="471720"/>
          </a:xfrm>
        </p:grpSpPr>
        <p:sp>
          <p:nvSpPr>
            <p:cNvPr id="53" name="직사각형 52"/>
            <p:cNvSpPr/>
            <p:nvPr/>
          </p:nvSpPr>
          <p:spPr>
            <a:xfrm>
              <a:off x="4729305" y="3445842"/>
              <a:ext cx="16824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YOLOv8s</a:t>
              </a:r>
            </a:p>
          </p:txBody>
        </p:sp>
        <p:sp>
          <p:nvSpPr>
            <p:cNvPr id="54" name="오각형 53"/>
            <p:cNvSpPr/>
            <p:nvPr/>
          </p:nvSpPr>
          <p:spPr>
            <a:xfrm>
              <a:off x="3060174" y="3440815"/>
              <a:ext cx="1669131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모델 선택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575726" y="5110078"/>
            <a:ext cx="3675529" cy="471720"/>
            <a:chOff x="3060174" y="3440815"/>
            <a:chExt cx="3675529" cy="471720"/>
          </a:xfrm>
        </p:grpSpPr>
        <p:sp>
          <p:nvSpPr>
            <p:cNvPr id="56" name="직사각형 55"/>
            <p:cNvSpPr/>
            <p:nvPr/>
          </p:nvSpPr>
          <p:spPr>
            <a:xfrm>
              <a:off x="4147829" y="3445842"/>
              <a:ext cx="2587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r>
                <a:rPr lang="ko-KR" altLang="en-US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개의 </a:t>
              </a:r>
              <a:r>
                <a:rPr lang="en-US" altLang="ko-KR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class </a:t>
              </a:r>
              <a:r>
                <a:rPr lang="ko-KR" altLang="en-US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학습</a:t>
              </a:r>
              <a:endPara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7" name="오각형 56"/>
            <p:cNvSpPr/>
            <p:nvPr/>
          </p:nvSpPr>
          <p:spPr>
            <a:xfrm>
              <a:off x="3060174" y="3440815"/>
              <a:ext cx="1050387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객체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20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</a:t>
            </a:r>
            <a:endParaRPr lang="en-US" altLang="ko-KR" sz="28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2-1.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라벨링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82176" y="4010911"/>
            <a:ext cx="1334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0,3 :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일반 얼굴 데이터를 학습시키기 위해 다양한 연예인 얼굴의 사진을 크롤링으로 수집</a:t>
            </a:r>
            <a:endParaRPr lang="en-US" altLang="ko-KR" sz="24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1,2 :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장지연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발표자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얼굴과 실시간 영상 테스트를 위한 동생의 얼굴 사진을 모아 따로 저장</a:t>
            </a:r>
            <a:endParaRPr lang="ko-KR" altLang="en-US" sz="24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438400" y="3410836"/>
            <a:ext cx="6056074" cy="480360"/>
            <a:chOff x="3060174" y="3432175"/>
            <a:chExt cx="6056074" cy="480360"/>
          </a:xfrm>
        </p:grpSpPr>
        <p:sp>
          <p:nvSpPr>
            <p:cNvPr id="41" name="직사각형 40"/>
            <p:cNvSpPr/>
            <p:nvPr/>
          </p:nvSpPr>
          <p:spPr>
            <a:xfrm>
              <a:off x="5041374" y="3432175"/>
              <a:ext cx="4074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구글 크롤링 </a:t>
              </a:r>
              <a:r>
                <a:rPr lang="en-US" altLang="ko-KR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+ </a:t>
              </a:r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개인 사진 수집</a:t>
              </a:r>
              <a:endPara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오각형 41"/>
            <p:cNvSpPr/>
            <p:nvPr/>
          </p:nvSpPr>
          <p:spPr>
            <a:xfrm>
              <a:off x="3060174" y="3440815"/>
              <a:ext cx="1935285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수집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442659" y="5136837"/>
            <a:ext cx="6244141" cy="480360"/>
            <a:chOff x="3060174" y="3432175"/>
            <a:chExt cx="6244141" cy="480360"/>
          </a:xfrm>
        </p:grpSpPr>
        <p:sp>
          <p:nvSpPr>
            <p:cNvPr id="48" name="직사각형 47"/>
            <p:cNvSpPr/>
            <p:nvPr/>
          </p:nvSpPr>
          <p:spPr>
            <a:xfrm>
              <a:off x="5229441" y="3432175"/>
              <a:ext cx="4074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얼굴 위치를 표시</a:t>
              </a:r>
              <a:r>
                <a:rPr lang="en-US" altLang="ko-KR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(labelImg)</a:t>
              </a:r>
              <a:endPara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9" name="오각형 48"/>
            <p:cNvSpPr/>
            <p:nvPr/>
          </p:nvSpPr>
          <p:spPr>
            <a:xfrm>
              <a:off x="3060174" y="3440815"/>
              <a:ext cx="2154705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라벨링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147" y="5773294"/>
            <a:ext cx="4261655" cy="314460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5808878"/>
            <a:ext cx="2857500" cy="140017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347336" y="7460006"/>
            <a:ext cx="6900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labelImg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이용하여 얼굴을 직접 표시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바운딩 박스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➡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표시된 위치가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.txt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 형태로 저장</a:t>
            </a:r>
            <a:endParaRPr lang="en-US" altLang="ko-KR" sz="24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➡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 이미지와 좌표 파일을 정리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226300" y="5773294"/>
            <a:ext cx="3745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(class	 x_center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y_center, width, </a:t>
            </a:r>
            <a:r>
              <a:rPr lang="en-US" altLang="ko-KR" sz="1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height)</a:t>
            </a:r>
          </a:p>
        </p:txBody>
      </p:sp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11126218" y="6121757"/>
            <a:ext cx="441858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class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탐지된 객체의 클래스 번호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x_center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바운딩 박스 중심의 x좌표 (이미지 너비 대비 상대 좌표)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y_center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바운딩 박스 중심의 y좌표 (이미지 높이 대비 상대 좌표)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바운딩 박스의 너비 (이미지 너비 대비)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바운딩 박스의 높이 (이미지 높이 대비).</a:t>
            </a:r>
          </a:p>
        </p:txBody>
      </p:sp>
    </p:spTree>
    <p:extLst>
      <p:ext uri="{BB962C8B-B14F-4D97-AF65-F5344CB8AC3E}">
        <p14:creationId xmlns:p14="http://schemas.microsoft.com/office/powerpoint/2010/main" val="25988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</a:t>
            </a:r>
            <a:endParaRPr lang="en-US" altLang="ko-KR" sz="28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2-2.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82176" y="4010911"/>
            <a:ext cx="1334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YOLOv8s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이용하여 모델을 학습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디폴트 옵션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24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438401" y="3410836"/>
            <a:ext cx="5827473" cy="480360"/>
            <a:chOff x="3060175" y="3432175"/>
            <a:chExt cx="5827473" cy="480360"/>
          </a:xfrm>
        </p:grpSpPr>
        <p:sp>
          <p:nvSpPr>
            <p:cNvPr id="41" name="직사각형 40"/>
            <p:cNvSpPr/>
            <p:nvPr/>
          </p:nvSpPr>
          <p:spPr>
            <a:xfrm>
              <a:off x="4812774" y="3432175"/>
              <a:ext cx="4074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YOLOv8s</a:t>
              </a:r>
              <a:endPara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오각형 41"/>
            <p:cNvSpPr/>
            <p:nvPr/>
          </p:nvSpPr>
          <p:spPr>
            <a:xfrm>
              <a:off x="3060175" y="3440815"/>
              <a:ext cx="1667424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모델 학습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279" y="4610986"/>
            <a:ext cx="5254141" cy="3450660"/>
          </a:xfrm>
          <a:prstGeom prst="rect">
            <a:avLst/>
          </a:prstGeom>
        </p:spPr>
      </p:pic>
      <p:sp>
        <p:nvSpPr>
          <p:cNvPr id="67" name="Freeform 33"/>
          <p:cNvSpPr/>
          <p:nvPr/>
        </p:nvSpPr>
        <p:spPr>
          <a:xfrm>
            <a:off x="8130597" y="4610986"/>
            <a:ext cx="3005638" cy="482225"/>
          </a:xfrm>
          <a:custGeom>
            <a:avLst/>
            <a:gdLst/>
            <a:ahLst/>
            <a:cxnLst/>
            <a:rect l="l" t="t" r="r" b="b"/>
            <a:pathLst>
              <a:path w="1868867" h="399040">
                <a:moveTo>
                  <a:pt x="56250" y="0"/>
                </a:moveTo>
                <a:lnTo>
                  <a:pt x="1812617" y="0"/>
                </a:lnTo>
                <a:cubicBezTo>
                  <a:pt x="1827536" y="0"/>
                  <a:pt x="1841843" y="5926"/>
                  <a:pt x="1852392" y="16475"/>
                </a:cubicBezTo>
                <a:cubicBezTo>
                  <a:pt x="1862941" y="27024"/>
                  <a:pt x="1868867" y="41331"/>
                  <a:pt x="1868867" y="56250"/>
                </a:cubicBezTo>
                <a:lnTo>
                  <a:pt x="1868867" y="342791"/>
                </a:lnTo>
                <a:cubicBezTo>
                  <a:pt x="1868867" y="357709"/>
                  <a:pt x="1862941" y="372016"/>
                  <a:pt x="1852392" y="382565"/>
                </a:cubicBezTo>
                <a:cubicBezTo>
                  <a:pt x="1841843" y="393114"/>
                  <a:pt x="1827536" y="399040"/>
                  <a:pt x="1812617" y="399040"/>
                </a:cubicBezTo>
                <a:lnTo>
                  <a:pt x="56250" y="399040"/>
                </a:lnTo>
                <a:cubicBezTo>
                  <a:pt x="41331" y="399040"/>
                  <a:pt x="27024" y="393114"/>
                  <a:pt x="16475" y="382565"/>
                </a:cubicBezTo>
                <a:cubicBezTo>
                  <a:pt x="5926" y="372016"/>
                  <a:pt x="0" y="357709"/>
                  <a:pt x="0" y="342791"/>
                </a:cubicBezTo>
                <a:lnTo>
                  <a:pt x="0" y="56250"/>
                </a:lnTo>
                <a:cubicBezTo>
                  <a:pt x="0" y="41331"/>
                  <a:pt x="5926" y="27024"/>
                  <a:pt x="16475" y="16475"/>
                </a:cubicBezTo>
                <a:cubicBezTo>
                  <a:pt x="27024" y="5926"/>
                  <a:pt x="41331" y="0"/>
                  <a:pt x="56250" y="0"/>
                </a:cubicBezTo>
                <a:close/>
              </a:path>
            </a:pathLst>
          </a:custGeom>
          <a:solidFill>
            <a:srgbClr val="C9DFDD"/>
          </a:solidFill>
          <a:ln w="19050"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문제점과 원인 분석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060404" y="5143500"/>
            <a:ext cx="87035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사용된 학습 데이터가 적기 때문에 얼굴 인식률과 정확도가 낮음</a:t>
            </a:r>
            <a:endParaRPr lang="en-US" altLang="ko-KR" sz="24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크롤링 데이터의 화질이 좋지 않은 것도 낮은 성능과 연관</a:t>
            </a:r>
            <a:endParaRPr lang="en-US" altLang="ko-KR" sz="24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얼굴이 살짝 가려지거나 다양한 표정을 잘 읽지 못함</a:t>
            </a:r>
            <a:endParaRPr lang="en-US" altLang="ko-KR" sz="24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YOLOv8s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모델의 성능</a:t>
            </a:r>
            <a:endParaRPr lang="en-US" altLang="ko-KR" sz="24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클래스 간의 데이터 수의 차이가 있어 성능이 낮을 수도 있음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4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</a:t>
            </a:r>
            <a:endParaRPr lang="en-US" altLang="ko-KR" sz="28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2-3.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 개선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438400" y="4076700"/>
            <a:ext cx="5827473" cy="480360"/>
            <a:chOff x="3060174" y="3432175"/>
            <a:chExt cx="5827473" cy="480360"/>
          </a:xfrm>
        </p:grpSpPr>
        <p:sp>
          <p:nvSpPr>
            <p:cNvPr id="47" name="직사각형 46"/>
            <p:cNvSpPr/>
            <p:nvPr/>
          </p:nvSpPr>
          <p:spPr>
            <a:xfrm>
              <a:off x="5045584" y="3432175"/>
              <a:ext cx="38420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수 늘리기</a:t>
              </a:r>
              <a:r>
                <a:rPr lang="en-US" altLang="ko-KR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3060174" y="3440815"/>
              <a:ext cx="1904999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개선 방법 </a:t>
              </a:r>
              <a:r>
                <a:rPr lang="en-US" altLang="ko-KR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385455" y="4627085"/>
            <a:ext cx="8703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사용된 학습 데이터가 적기 때문에 얼굴 인식률과 정확도가 낮음</a:t>
            </a:r>
            <a:endParaRPr lang="en-US" altLang="ko-KR" sz="24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크롤링 데이터의 화질이 좋지 않는 것도 성능과 연관이 되어 있음</a:t>
            </a:r>
            <a:endParaRPr lang="en-US" altLang="ko-KR" sz="24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얼굴이 살짝 가려지거나 다양한 표정을 잘 읽지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못함</a:t>
            </a:r>
            <a:endParaRPr lang="en-US" altLang="ko-KR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85454" y="6470131"/>
            <a:ext cx="1125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데이터의 수를 늘리고 화질 좋은 사진을 직접 수집하여 정확도를 높이고자 함 </a:t>
            </a:r>
            <a:endParaRPr lang="en-US" altLang="ko-KR" sz="2400" b="1" dirty="0">
              <a:solidFill>
                <a:schemeClr val="accent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0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</a:t>
            </a:r>
            <a:endParaRPr lang="en-US" altLang="ko-KR" sz="28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2-3.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 개선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438400" y="3894428"/>
            <a:ext cx="8650650" cy="480360"/>
            <a:chOff x="3060174" y="3432175"/>
            <a:chExt cx="8650650" cy="480360"/>
          </a:xfrm>
        </p:grpSpPr>
        <p:sp>
          <p:nvSpPr>
            <p:cNvPr id="47" name="직사각형 46"/>
            <p:cNvSpPr/>
            <p:nvPr/>
          </p:nvSpPr>
          <p:spPr>
            <a:xfrm>
              <a:off x="5045583" y="3432175"/>
              <a:ext cx="66652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YOLOv8 </a:t>
              </a:r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모델 변경 및 옵션 설정</a:t>
              </a:r>
              <a:endPara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3060174" y="3440815"/>
              <a:ext cx="1904999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개선 방법 </a:t>
              </a:r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385455" y="4444813"/>
            <a:ext cx="8703596" cy="114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YOLOv8s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모델의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성능</a:t>
            </a:r>
            <a:endParaRPr lang="en-US" altLang="ko-KR" sz="24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얼굴이 살짝 가려지거나 다양한 표정을 잘 읽지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못함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85455" y="5598974"/>
            <a:ext cx="13006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모델을 변경하여 성능을 개선시킴</a:t>
            </a:r>
            <a:endParaRPr lang="en-US" altLang="ko-KR" sz="24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 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모델에 포함된 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중 증강 기법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증강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)‘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통해 랜덤하게 데이터에 증강을 적용</a:t>
            </a:r>
            <a:endParaRPr lang="en-US" altLang="ko-KR" sz="24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하이퍼파라미터 변경 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(epoch, early stopping)</a:t>
            </a:r>
            <a:endParaRPr lang="en-US" altLang="ko-KR" sz="2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2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</a:t>
            </a:r>
            <a:endParaRPr lang="en-US" altLang="ko-KR" sz="28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2-3.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 개선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438400" y="3467100"/>
            <a:ext cx="6701539" cy="480360"/>
            <a:chOff x="3060174" y="3432175"/>
            <a:chExt cx="6701539" cy="480360"/>
          </a:xfrm>
        </p:grpSpPr>
        <p:sp>
          <p:nvSpPr>
            <p:cNvPr id="47" name="직사각형 46"/>
            <p:cNvSpPr/>
            <p:nvPr/>
          </p:nvSpPr>
          <p:spPr>
            <a:xfrm>
              <a:off x="5045584" y="3432175"/>
              <a:ext cx="47161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학습 데이터 증강</a:t>
              </a:r>
              <a:endPara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3060174" y="3440815"/>
              <a:ext cx="1904999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개선 방법 </a:t>
              </a:r>
              <a:r>
                <a:rPr lang="en-US" altLang="ko-KR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385454" y="4017485"/>
            <a:ext cx="11025745" cy="114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사용된 학습 데이터가 적기 때문에 얼굴 인식률과 정확도가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낮음</a:t>
            </a:r>
            <a:endParaRPr lang="en-US" altLang="ko-KR" sz="2400" dirty="0" smtClean="0">
              <a:solidFill>
                <a:schemeClr val="accent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❌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클래스 간의 데이터 수의 차이가 있어 성능이 낮을 수도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있음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85454" y="5287839"/>
            <a:ext cx="1354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적은 클래스의 학습 데이터의 수를 증강하여 클래스 간의 개수를 비슷하게 맞추고자 함</a:t>
            </a:r>
            <a:endParaRPr lang="en-US" altLang="ko-KR" sz="2400" b="1" dirty="0">
              <a:solidFill>
                <a:schemeClr val="accent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EC0A77E-032B-625B-DB4B-00914F1FC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355717"/>
              </p:ext>
            </p:extLst>
          </p:nvPr>
        </p:nvGraphicFramePr>
        <p:xfrm>
          <a:off x="3036296" y="6730220"/>
          <a:ext cx="4749096" cy="1849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46213">
                  <a:extLst>
                    <a:ext uri="{9D8B030D-6E8A-4147-A177-3AD203B41FA5}">
                      <a16:colId xmlns:a16="http://schemas.microsoft.com/office/drawing/2014/main" val="3216804404"/>
                    </a:ext>
                  </a:extLst>
                </a:gridCol>
                <a:gridCol w="1810298">
                  <a:extLst>
                    <a:ext uri="{9D8B030D-6E8A-4147-A177-3AD203B41FA5}">
                      <a16:colId xmlns:a16="http://schemas.microsoft.com/office/drawing/2014/main" val="1075337098"/>
                    </a:ext>
                  </a:extLst>
                </a:gridCol>
                <a:gridCol w="1892585">
                  <a:extLst>
                    <a:ext uri="{9D8B030D-6E8A-4147-A177-3AD203B41FA5}">
                      <a16:colId xmlns:a16="http://schemas.microsoft.com/office/drawing/2014/main" val="279082369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class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증강 전 파일 수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증강 후 파일 수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15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 (face)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346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346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05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 (</a:t>
                      </a:r>
                      <a:r>
                        <a:rPr lang="en-US" altLang="ko-KR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jjy</a:t>
                      </a:r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196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525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79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 (</a:t>
                      </a:r>
                      <a:r>
                        <a:rPr lang="en-US" altLang="ko-KR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jsy</a:t>
                      </a:r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173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510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976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 (IU)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138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414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933287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4051639" y="6305593"/>
            <a:ext cx="2730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증강 후 파일 수 차이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en-US" altLang="ko-KR" sz="16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4" name="차트 43"/>
          <p:cNvGraphicFramePr/>
          <p:nvPr>
            <p:extLst>
              <p:ext uri="{D42A27DB-BD31-4B8C-83A1-F6EECF244321}">
                <p14:modId xmlns:p14="http://schemas.microsoft.com/office/powerpoint/2010/main" val="2686733688"/>
              </p:ext>
            </p:extLst>
          </p:nvPr>
        </p:nvGraphicFramePr>
        <p:xfrm>
          <a:off x="8897764" y="6025814"/>
          <a:ext cx="3021939" cy="2622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9280476" y="6305593"/>
            <a:ext cx="6374095" cy="2724107"/>
            <a:chOff x="9270901" y="6108780"/>
            <a:chExt cx="6374095" cy="2724107"/>
          </a:xfrm>
        </p:grpSpPr>
        <p:grpSp>
          <p:nvGrpSpPr>
            <p:cNvPr id="34" name="그룹 33"/>
            <p:cNvGrpSpPr/>
            <p:nvPr/>
          </p:nvGrpSpPr>
          <p:grpSpPr>
            <a:xfrm>
              <a:off x="9270901" y="6210001"/>
              <a:ext cx="6374095" cy="2622886"/>
              <a:chOff x="9220853" y="6255038"/>
              <a:chExt cx="6374095" cy="2622886"/>
            </a:xfrm>
          </p:grpSpPr>
          <p:graphicFrame>
            <p:nvGraphicFramePr>
              <p:cNvPr id="33" name="차트 32"/>
              <p:cNvGraphicFramePr/>
              <p:nvPr>
                <p:extLst>
                  <p:ext uri="{D42A27DB-BD31-4B8C-83A1-F6EECF244321}">
                    <p14:modId xmlns:p14="http://schemas.microsoft.com/office/powerpoint/2010/main" val="1284250166"/>
                  </p:ext>
                </p:extLst>
              </p:nvPr>
            </p:nvGraphicFramePr>
            <p:xfrm>
              <a:off x="12573009" y="6255038"/>
              <a:ext cx="3021939" cy="262288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45" name="차트 44"/>
              <p:cNvGraphicFramePr/>
              <p:nvPr>
                <p:extLst>
                  <p:ext uri="{D42A27DB-BD31-4B8C-83A1-F6EECF244321}">
                    <p14:modId xmlns:p14="http://schemas.microsoft.com/office/powerpoint/2010/main" val="869464180"/>
                  </p:ext>
                </p:extLst>
              </p:nvPr>
            </p:nvGraphicFramePr>
            <p:xfrm>
              <a:off x="9220853" y="6255038"/>
              <a:ext cx="3021939" cy="262288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</p:grpSp>
        <p:sp>
          <p:nvSpPr>
            <p:cNvPr id="35" name="갈매기형 수장 34"/>
            <p:cNvSpPr/>
            <p:nvPr/>
          </p:nvSpPr>
          <p:spPr>
            <a:xfrm>
              <a:off x="12060400" y="7197334"/>
              <a:ext cx="655425" cy="648221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0814209" y="6108780"/>
              <a:ext cx="32015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&lt;</a:t>
              </a:r>
              <a:r>
                <a:rPr lang="ko-KR" altLang="en-US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증강 전</a:t>
              </a:r>
              <a:r>
                <a:rPr lang="en-US" altLang="ko-KR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후 클래스 수 차이</a:t>
              </a:r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&gt;</a:t>
              </a:r>
              <a:endPara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34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4639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622476" y="1910150"/>
            <a:ext cx="7399557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ko-KR" altLang="en-US" sz="66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목차</a:t>
            </a:r>
            <a:endParaRPr lang="en-US" sz="66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2957319" y="3944398"/>
            <a:ext cx="5818774" cy="852248"/>
            <a:chOff x="0" y="0"/>
            <a:chExt cx="2724474" cy="3990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11907" y="3944398"/>
            <a:ext cx="5818774" cy="852248"/>
            <a:chOff x="0" y="0"/>
            <a:chExt cx="2724474" cy="3990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957319" y="5296518"/>
            <a:ext cx="5818774" cy="852248"/>
            <a:chOff x="0" y="0"/>
            <a:chExt cx="2724474" cy="3990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11907" y="5296518"/>
            <a:ext cx="5818774" cy="852248"/>
            <a:chOff x="0" y="0"/>
            <a:chExt cx="2724474" cy="39904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957319" y="6644066"/>
            <a:ext cx="5818774" cy="852248"/>
            <a:chOff x="0" y="0"/>
            <a:chExt cx="2724474" cy="39904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511907" y="6644066"/>
            <a:ext cx="5818774" cy="852248"/>
            <a:chOff x="0" y="0"/>
            <a:chExt cx="2724474" cy="3990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246288" y="4015811"/>
            <a:ext cx="429887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소개</a:t>
            </a:r>
            <a:endParaRPr lang="en-US" sz="3300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0800877" y="4015811"/>
            <a:ext cx="4298870" cy="598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9"/>
              </a:lnSpc>
              <a:spcBef>
                <a:spcPct val="0"/>
              </a:spcBef>
            </a:pPr>
            <a:r>
              <a:rPr lang="en-US" altLang="ko-KR" sz="3300" dirty="0" err="1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</a:t>
            </a:r>
            <a:r>
              <a:rPr lang="en-US" altLang="ko-KR" sz="33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 </a:t>
            </a:r>
            <a:r>
              <a:rPr lang="ko-KR" altLang="en-US" sz="33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과정</a:t>
            </a:r>
            <a:endParaRPr lang="en-US" altLang="ko-KR" sz="3300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4246288" y="5367931"/>
            <a:ext cx="429887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팀 소개</a:t>
            </a:r>
            <a:endParaRPr lang="en-US" sz="3300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0800877" y="5367931"/>
            <a:ext cx="4298870" cy="598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9"/>
              </a:lnSpc>
              <a:spcBef>
                <a:spcPct val="0"/>
              </a:spcBef>
            </a:pPr>
            <a:r>
              <a:rPr lang="en-US" altLang="ko-KR" sz="3300" dirty="0" err="1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</a:t>
            </a:r>
            <a:r>
              <a:rPr lang="en-US" altLang="ko-KR" sz="33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 </a:t>
            </a:r>
            <a:r>
              <a:rPr lang="ko-KR" altLang="en-US" sz="3300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시연</a:t>
            </a:r>
            <a:endParaRPr lang="en-US" altLang="ko-KR" sz="3300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4246288" y="6715478"/>
            <a:ext cx="4298870" cy="598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9"/>
              </a:lnSpc>
              <a:spcBef>
                <a:spcPct val="0"/>
              </a:spcBef>
            </a:pPr>
            <a:r>
              <a:rPr lang="en-US" altLang="ko-KR" sz="3300" dirty="0" err="1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</a:t>
            </a:r>
            <a:r>
              <a:rPr lang="en-US" altLang="ko-KR" sz="33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 </a:t>
            </a:r>
            <a:r>
              <a:rPr lang="ko-KR" altLang="en-US" sz="33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일정</a:t>
            </a:r>
            <a:endParaRPr lang="en-US" altLang="ko-KR" sz="3300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0800877" y="6715478"/>
            <a:ext cx="429887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ko-KR" altLang="en-US" sz="33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후기</a:t>
            </a:r>
            <a:endParaRPr lang="en-US" sz="3300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3243607" y="4015811"/>
            <a:ext cx="63643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798196" y="4015811"/>
            <a:ext cx="63643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243607" y="5365645"/>
            <a:ext cx="63643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798196" y="5365645"/>
            <a:ext cx="63643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243607" y="6720266"/>
            <a:ext cx="63643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3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798196" y="6720266"/>
            <a:ext cx="636438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</a:t>
            </a:r>
            <a:endParaRPr lang="en-US" altLang="ko-KR" sz="28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2-3.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 개선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438400" y="3467100"/>
            <a:ext cx="6701539" cy="480360"/>
            <a:chOff x="3060174" y="3432175"/>
            <a:chExt cx="6701539" cy="480360"/>
          </a:xfrm>
        </p:grpSpPr>
        <p:sp>
          <p:nvSpPr>
            <p:cNvPr id="47" name="직사각형 46"/>
            <p:cNvSpPr/>
            <p:nvPr/>
          </p:nvSpPr>
          <p:spPr>
            <a:xfrm>
              <a:off x="5045584" y="3432175"/>
              <a:ext cx="47161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학습 데이터 증강</a:t>
              </a:r>
              <a:endPara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3060174" y="3440815"/>
              <a:ext cx="1904999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개선 방법 </a:t>
              </a:r>
              <a:r>
                <a:rPr lang="en-US" altLang="ko-KR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2369914" y="8689379"/>
            <a:ext cx="2954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증강 전 테스트 정확도</a:t>
            </a:r>
            <a:r>
              <a:rPr lang="en-US" altLang="ko-KR" sz="16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EA6848D0-7DBD-52FD-1383-F0EAD4673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53464"/>
              </p:ext>
            </p:extLst>
          </p:nvPr>
        </p:nvGraphicFramePr>
        <p:xfrm>
          <a:off x="2369914" y="4209068"/>
          <a:ext cx="2954990" cy="4439625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565969">
                  <a:extLst>
                    <a:ext uri="{9D8B030D-6E8A-4147-A177-3AD203B41FA5}">
                      <a16:colId xmlns:a16="http://schemas.microsoft.com/office/drawing/2014/main" val="3192738702"/>
                    </a:ext>
                  </a:extLst>
                </a:gridCol>
                <a:gridCol w="567331">
                  <a:extLst>
                    <a:ext uri="{9D8B030D-6E8A-4147-A177-3AD203B41FA5}">
                      <a16:colId xmlns:a16="http://schemas.microsoft.com/office/drawing/2014/main" val="24974949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3414545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675307979"/>
                    </a:ext>
                  </a:extLst>
                </a:gridCol>
                <a:gridCol w="450090">
                  <a:extLst>
                    <a:ext uri="{9D8B030D-6E8A-4147-A177-3AD203B41FA5}">
                      <a16:colId xmlns:a16="http://schemas.microsoft.com/office/drawing/2014/main" val="2891379421"/>
                    </a:ext>
                  </a:extLst>
                </a:gridCol>
              </a:tblGrid>
              <a:tr h="3089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사진 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맞은 개수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틀린 개수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인식 못한 개수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정확도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197257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35375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733779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27200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921632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63838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80291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409588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923712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948707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703945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816491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37341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977431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591349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54445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011105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385311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911320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625329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51317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124664"/>
                  </a:ext>
                </a:extLst>
              </a:tr>
              <a:tr h="18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 smtClean="0">
                          <a:solidFill>
                            <a:schemeClr val="accent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0.82</a:t>
                      </a: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96450913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EA6848D0-7DBD-52FD-1383-F0EAD4673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913688"/>
              </p:ext>
            </p:extLst>
          </p:nvPr>
        </p:nvGraphicFramePr>
        <p:xfrm>
          <a:off x="5554895" y="4206103"/>
          <a:ext cx="2954990" cy="444258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65969">
                  <a:extLst>
                    <a:ext uri="{9D8B030D-6E8A-4147-A177-3AD203B41FA5}">
                      <a16:colId xmlns:a16="http://schemas.microsoft.com/office/drawing/2014/main" val="3192738702"/>
                    </a:ext>
                  </a:extLst>
                </a:gridCol>
                <a:gridCol w="567331">
                  <a:extLst>
                    <a:ext uri="{9D8B030D-6E8A-4147-A177-3AD203B41FA5}">
                      <a16:colId xmlns:a16="http://schemas.microsoft.com/office/drawing/2014/main" val="24974949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3414545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675307979"/>
                    </a:ext>
                  </a:extLst>
                </a:gridCol>
                <a:gridCol w="450090">
                  <a:extLst>
                    <a:ext uri="{9D8B030D-6E8A-4147-A177-3AD203B41FA5}">
                      <a16:colId xmlns:a16="http://schemas.microsoft.com/office/drawing/2014/main" val="2891379421"/>
                    </a:ext>
                  </a:extLst>
                </a:gridCol>
              </a:tblGrid>
              <a:tr h="3091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사진 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맞은 개수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틀린 개수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인식 못한 개수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정확도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197257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35375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733779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27200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921632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63838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80291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409588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923712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948707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703945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816491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37341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977431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591349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54445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011105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385311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911320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625329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51317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124664"/>
                  </a:ext>
                </a:extLst>
              </a:tr>
              <a:tr h="187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solidFill>
                            <a:schemeClr val="accent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0.38</a:t>
                      </a:r>
                      <a:endParaRPr lang="en-US" altLang="ko-KR" sz="1000" b="0" i="0" u="none" strike="noStrike" dirty="0">
                        <a:solidFill>
                          <a:schemeClr val="accent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8700" marR="8700" marT="870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9645091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5554895" y="8689379"/>
            <a:ext cx="29371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증강 후 테스트 정확도</a:t>
            </a:r>
            <a:r>
              <a:rPr lang="en-US" altLang="ko-KR" sz="16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753008" y="4876443"/>
            <a:ext cx="810031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❎</a:t>
            </a:r>
            <a:r>
              <a:rPr lang="ko-KR" altLang="en-US" sz="2000" dirty="0">
                <a:solidFill>
                  <a:schemeClr val="accent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증강 후 오히려 정확도가 낮아짐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과도한 증강으로 인해 </a:t>
            </a:r>
            <a:r>
              <a:rPr lang="ko-KR" altLang="en-US" sz="20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과적합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발생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sz="20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증강 데이터가 너무 변형되어 실제 상황에서 객체 인식이 어려울 수도 있음</a:t>
            </a: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➡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데이터의 증강 없이 모델을 학습</a:t>
            </a:r>
            <a:endParaRPr lang="en-US" altLang="ko-KR" sz="2400" dirty="0" smtClean="0">
              <a:solidFill>
                <a:schemeClr val="accent3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839201" y="4044532"/>
            <a:ext cx="5029200" cy="738664"/>
            <a:chOff x="9138397" y="4174989"/>
            <a:chExt cx="5584414" cy="738664"/>
          </a:xfrm>
        </p:grpSpPr>
        <p:sp>
          <p:nvSpPr>
            <p:cNvPr id="30" name="직사각형 29"/>
            <p:cNvSpPr/>
            <p:nvPr/>
          </p:nvSpPr>
          <p:spPr>
            <a:xfrm>
              <a:off x="9138397" y="4174989"/>
              <a:ext cx="55844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증강 전</a:t>
              </a:r>
              <a:r>
                <a:rPr lang="en-US" altLang="ko-KR" sz="2800" dirty="0" smtClean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en-US" altLang="ko-KR" sz="2800" dirty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82</a:t>
              </a:r>
              <a:r>
                <a:rPr lang="en-US" altLang="ko-KR" sz="2800" dirty="0" smtClean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%)</a:t>
              </a:r>
              <a:r>
                <a:rPr lang="ko-KR" altLang="en-US" sz="2800" dirty="0" smtClean="0">
                  <a:solidFill>
                    <a:schemeClr val="accent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</a:t>
              </a:r>
              <a:r>
                <a:rPr lang="ko-KR" altLang="en-US" sz="2800" dirty="0" smtClean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증강 후</a:t>
              </a:r>
              <a:r>
                <a:rPr lang="en-US" altLang="ko-KR" sz="2800" dirty="0" smtClean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en-US" altLang="ko-KR" sz="2800" dirty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38</a:t>
              </a:r>
              <a:r>
                <a:rPr lang="en-US" altLang="ko-KR" sz="2800" dirty="0" smtClean="0">
                  <a:solidFill>
                    <a:schemeClr val="accent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%)</a:t>
              </a: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11735305" y="4406900"/>
              <a:ext cx="381000" cy="38100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02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 및 기능 구현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62200" y="4069661"/>
            <a:ext cx="14020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편의성을 위해 웹 서버를 이용하여 사용자가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URL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접속했을 때 간편하게 볼 수 있도록 함</a:t>
            </a:r>
            <a:endParaRPr lang="ko-KR" altLang="en-US" sz="24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450574" y="3536261"/>
            <a:ext cx="3864176" cy="480360"/>
            <a:chOff x="3060174" y="3432175"/>
            <a:chExt cx="3864176" cy="480360"/>
          </a:xfrm>
        </p:grpSpPr>
        <p:sp>
          <p:nvSpPr>
            <p:cNvPr id="41" name="직사각형 40"/>
            <p:cNvSpPr/>
            <p:nvPr/>
          </p:nvSpPr>
          <p:spPr>
            <a:xfrm>
              <a:off x="5241877" y="3432175"/>
              <a:ext cx="16824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웹</a:t>
              </a:r>
              <a:endPara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오각형 41"/>
            <p:cNvSpPr/>
            <p:nvPr/>
          </p:nvSpPr>
          <p:spPr>
            <a:xfrm>
              <a:off x="3060174" y="3440815"/>
              <a:ext cx="2173583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프론트 구현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362200" y="5441616"/>
            <a:ext cx="14020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미리 메일을 등록해 놓으면 카메라가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사람을 인식했을 때마다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 간격이 있음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메일이 사진과 함께 전송됨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450575" y="4908216"/>
            <a:ext cx="4873448" cy="480360"/>
            <a:chOff x="3060175" y="3432175"/>
            <a:chExt cx="4873448" cy="480360"/>
          </a:xfrm>
        </p:grpSpPr>
        <p:sp>
          <p:nvSpPr>
            <p:cNvPr id="45" name="직사각형 44"/>
            <p:cNvSpPr/>
            <p:nvPr/>
          </p:nvSpPr>
          <p:spPr>
            <a:xfrm>
              <a:off x="5012948" y="3432175"/>
              <a:ext cx="29206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메일 </a:t>
              </a:r>
              <a:r>
                <a:rPr lang="ko-KR" altLang="en-US" sz="2400" b="1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알람</a:t>
              </a:r>
              <a:r>
                <a:rPr lang="en-US" altLang="ko-KR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전송</a:t>
              </a:r>
              <a:r>
                <a:rPr lang="en-US" altLang="ko-KR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기능</a:t>
              </a:r>
              <a:endPara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6" name="오각형 45"/>
            <p:cNvSpPr/>
            <p:nvPr/>
          </p:nvSpPr>
          <p:spPr>
            <a:xfrm>
              <a:off x="3060175" y="3440815"/>
              <a:ext cx="1816625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주요 기능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362200" y="6827103"/>
            <a:ext cx="14020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사람을 인식했을 때 사진이 서버에 저장되며 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인식된 날짜와 객체에 대한 정보가 저장됨</a:t>
            </a:r>
            <a:endParaRPr lang="en-US" altLang="ko-KR" sz="24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사람 검색 기능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기간 검색 기능</a:t>
            </a:r>
            <a:r>
              <a:rPr lang="en-US" altLang="ko-KR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클릭 시 사진 보여주기 기능을 추가하여 사용자에게 편의성을 제공하고자 함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450575" y="6293703"/>
            <a:ext cx="4873448" cy="480360"/>
            <a:chOff x="3060175" y="3432175"/>
            <a:chExt cx="4873448" cy="480360"/>
          </a:xfrm>
        </p:grpSpPr>
        <p:sp>
          <p:nvSpPr>
            <p:cNvPr id="49" name="직사각형 48"/>
            <p:cNvSpPr/>
            <p:nvPr/>
          </p:nvSpPr>
          <p:spPr>
            <a:xfrm>
              <a:off x="5012948" y="3432175"/>
              <a:ext cx="29206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편의성을 위한 기능</a:t>
              </a:r>
              <a:endPara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0" name="오각형 49"/>
            <p:cNvSpPr/>
            <p:nvPr/>
          </p:nvSpPr>
          <p:spPr>
            <a:xfrm>
              <a:off x="3060175" y="3440815"/>
              <a:ext cx="1816625" cy="47172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기타 기능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9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과정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4.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개발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환경 및 전체 구조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656" y1="34400" x2="47656" y2="34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3722" y="4753094"/>
            <a:ext cx="12192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460321" y="4069068"/>
            <a:ext cx="11383536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</a:t>
            </a:r>
            <a:r>
              <a:rPr lang="ko-KR" altLang="en-US" sz="80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시연</a:t>
            </a:r>
            <a:r>
              <a:rPr lang="en-US" altLang="ko-KR" sz="80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(</a:t>
            </a:r>
            <a:r>
              <a:rPr lang="ko-KR" altLang="en-US" sz="80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영상</a:t>
            </a:r>
            <a:r>
              <a:rPr lang="en-US" altLang="ko-KR" sz="80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)</a:t>
            </a:r>
            <a:endParaRPr lang="en-US" sz="80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36" name="Freeform 31"/>
          <p:cNvSpPr/>
          <p:nvPr/>
        </p:nvSpPr>
        <p:spPr>
          <a:xfrm>
            <a:off x="5867400" y="5786872"/>
            <a:ext cx="6795423" cy="852248"/>
          </a:xfrm>
          <a:custGeom>
            <a:avLst/>
            <a:gdLst/>
            <a:ahLst/>
            <a:cxnLst/>
            <a:rect l="l" t="t" r="r" b="b"/>
            <a:pathLst>
              <a:path w="3181762" h="399040">
                <a:moveTo>
                  <a:pt x="33039" y="0"/>
                </a:moveTo>
                <a:lnTo>
                  <a:pt x="3148723" y="0"/>
                </a:lnTo>
                <a:cubicBezTo>
                  <a:pt x="3157485" y="0"/>
                  <a:pt x="3165889" y="3481"/>
                  <a:pt x="3172085" y="9677"/>
                </a:cubicBezTo>
                <a:cubicBezTo>
                  <a:pt x="3178281" y="15873"/>
                  <a:pt x="3181762" y="24277"/>
                  <a:pt x="3181762" y="33039"/>
                </a:cubicBezTo>
                <a:lnTo>
                  <a:pt x="3181762" y="366001"/>
                </a:lnTo>
                <a:cubicBezTo>
                  <a:pt x="3181762" y="384248"/>
                  <a:pt x="3166970" y="399040"/>
                  <a:pt x="3148723" y="399040"/>
                </a:cubicBezTo>
                <a:lnTo>
                  <a:pt x="33039" y="399040"/>
                </a:lnTo>
                <a:cubicBezTo>
                  <a:pt x="14792" y="399040"/>
                  <a:pt x="0" y="384248"/>
                  <a:pt x="0" y="366001"/>
                </a:cubicBezTo>
                <a:lnTo>
                  <a:pt x="0" y="33039"/>
                </a:lnTo>
                <a:cubicBezTo>
                  <a:pt x="0" y="24277"/>
                  <a:pt x="3481" y="15873"/>
                  <a:pt x="9677" y="9677"/>
                </a:cubicBezTo>
                <a:cubicBezTo>
                  <a:pt x="15873" y="3481"/>
                  <a:pt x="24277" y="0"/>
                  <a:pt x="33039" y="0"/>
                </a:cubicBezTo>
                <a:close/>
              </a:path>
            </a:pathLst>
          </a:custGeom>
          <a:solidFill>
            <a:srgbClr val="C9DFDD"/>
          </a:solidFill>
          <a:ln w="19050" cap="rnd">
            <a:solidFill>
              <a:srgbClr val="40352D"/>
            </a:solidFill>
            <a:prstDash val="solid"/>
            <a:round/>
          </a:ln>
        </p:spPr>
      </p:sp>
      <p:sp>
        <p:nvSpPr>
          <p:cNvPr id="37" name="TextBox 40"/>
          <p:cNvSpPr txBox="1"/>
          <p:nvPr/>
        </p:nvSpPr>
        <p:spPr>
          <a:xfrm>
            <a:off x="4889277" y="5951707"/>
            <a:ext cx="8525624" cy="52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7"/>
              </a:lnSpc>
              <a:spcBef>
                <a:spcPct val="0"/>
              </a:spcBef>
            </a:pPr>
            <a:r>
              <a:rPr lang="ko-KR" altLang="en-US" sz="2799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210 디딤고딕 Light"/>
                <a:sym typeface="210 디딤고딕 Light"/>
              </a:rPr>
              <a:t>시연 영상</a:t>
            </a:r>
            <a:endParaRPr lang="en-US" sz="2799" b="1" u="none" strike="noStrike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19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영상</a:t>
            </a:r>
            <a:r>
              <a:rPr lang="en-US" altLang="ko-KR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(</a:t>
            </a:r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시연</a:t>
            </a:r>
            <a:r>
              <a:rPr lang="en-US" altLang="ko-KR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)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</p:spTree>
    <p:extLst>
      <p:ext uri="{BB962C8B-B14F-4D97-AF65-F5344CB8AC3E}">
        <p14:creationId xmlns:p14="http://schemas.microsoft.com/office/powerpoint/2010/main" val="358353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460321" y="4069068"/>
            <a:ext cx="11383536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</a:t>
            </a:r>
            <a:r>
              <a:rPr lang="ko-KR" altLang="en-US" sz="80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후기</a:t>
            </a:r>
            <a:endParaRPr lang="en-US" sz="80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36" name="Freeform 31"/>
          <p:cNvSpPr/>
          <p:nvPr/>
        </p:nvSpPr>
        <p:spPr>
          <a:xfrm>
            <a:off x="5867400" y="5786872"/>
            <a:ext cx="6795423" cy="852248"/>
          </a:xfrm>
          <a:custGeom>
            <a:avLst/>
            <a:gdLst/>
            <a:ahLst/>
            <a:cxnLst/>
            <a:rect l="l" t="t" r="r" b="b"/>
            <a:pathLst>
              <a:path w="3181762" h="399040">
                <a:moveTo>
                  <a:pt x="33039" y="0"/>
                </a:moveTo>
                <a:lnTo>
                  <a:pt x="3148723" y="0"/>
                </a:lnTo>
                <a:cubicBezTo>
                  <a:pt x="3157485" y="0"/>
                  <a:pt x="3165889" y="3481"/>
                  <a:pt x="3172085" y="9677"/>
                </a:cubicBezTo>
                <a:cubicBezTo>
                  <a:pt x="3178281" y="15873"/>
                  <a:pt x="3181762" y="24277"/>
                  <a:pt x="3181762" y="33039"/>
                </a:cubicBezTo>
                <a:lnTo>
                  <a:pt x="3181762" y="366001"/>
                </a:lnTo>
                <a:cubicBezTo>
                  <a:pt x="3181762" y="384248"/>
                  <a:pt x="3166970" y="399040"/>
                  <a:pt x="3148723" y="399040"/>
                </a:cubicBezTo>
                <a:lnTo>
                  <a:pt x="33039" y="399040"/>
                </a:lnTo>
                <a:cubicBezTo>
                  <a:pt x="14792" y="399040"/>
                  <a:pt x="0" y="384248"/>
                  <a:pt x="0" y="366001"/>
                </a:cubicBezTo>
                <a:lnTo>
                  <a:pt x="0" y="33039"/>
                </a:lnTo>
                <a:cubicBezTo>
                  <a:pt x="0" y="24277"/>
                  <a:pt x="3481" y="15873"/>
                  <a:pt x="9677" y="9677"/>
                </a:cubicBezTo>
                <a:cubicBezTo>
                  <a:pt x="15873" y="3481"/>
                  <a:pt x="24277" y="0"/>
                  <a:pt x="33039" y="0"/>
                </a:cubicBezTo>
                <a:close/>
              </a:path>
            </a:pathLst>
          </a:custGeom>
          <a:solidFill>
            <a:srgbClr val="C9DFDD"/>
          </a:solidFill>
          <a:ln w="19050" cap="rnd">
            <a:solidFill>
              <a:srgbClr val="40352D"/>
            </a:solidFill>
            <a:prstDash val="solid"/>
            <a:round/>
          </a:ln>
        </p:spPr>
      </p:sp>
      <p:sp>
        <p:nvSpPr>
          <p:cNvPr id="37" name="TextBox 40"/>
          <p:cNvSpPr txBox="1"/>
          <p:nvPr/>
        </p:nvSpPr>
        <p:spPr>
          <a:xfrm>
            <a:off x="4889277" y="5951707"/>
            <a:ext cx="8525624" cy="52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7"/>
              </a:lnSpc>
              <a:spcBef>
                <a:spcPct val="0"/>
              </a:spcBef>
            </a:pPr>
            <a:r>
              <a:rPr lang="ko-KR" altLang="en-US" sz="2799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210 디딤고딕 Light"/>
                <a:sym typeface="210 디딤고딕 Light"/>
              </a:rPr>
              <a:t>후기 및 아쉬운 점</a:t>
            </a:r>
            <a:endParaRPr lang="en-US" sz="2799" b="1" u="none" strike="noStrike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749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후기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후기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656" y1="34400" x2="47656" y2="34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7169" y="3549202"/>
            <a:ext cx="1219200" cy="1190625"/>
          </a:xfrm>
          <a:prstGeom prst="rect">
            <a:avLst/>
          </a:prstGeom>
        </p:spPr>
      </p:pic>
      <p:grpSp>
        <p:nvGrpSpPr>
          <p:cNvPr id="52" name="Group 30"/>
          <p:cNvGrpSpPr/>
          <p:nvPr/>
        </p:nvGrpSpPr>
        <p:grpSpPr>
          <a:xfrm>
            <a:off x="1764334" y="4688127"/>
            <a:ext cx="2964870" cy="852248"/>
            <a:chOff x="0" y="0"/>
            <a:chExt cx="1388215" cy="399040"/>
          </a:xfrm>
        </p:grpSpPr>
        <p:sp>
          <p:nvSpPr>
            <p:cNvPr id="53" name="Freeform 31"/>
            <p:cNvSpPr/>
            <p:nvPr/>
          </p:nvSpPr>
          <p:spPr>
            <a:xfrm>
              <a:off x="0" y="0"/>
              <a:ext cx="1388215" cy="399040"/>
            </a:xfrm>
            <a:custGeom>
              <a:avLst/>
              <a:gdLst/>
              <a:ahLst/>
              <a:cxnLst/>
              <a:rect l="l" t="t" r="r" b="b"/>
              <a:pathLst>
                <a:path w="1388215" h="399040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C9DFDD"/>
            </a:solidFill>
            <a:ln w="19050" cap="sq">
              <a:solidFill>
                <a:srgbClr val="40352D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r>
                <a:rPr lang="ko-KR" altLang="en-US" sz="28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팀장 장지연</a:t>
              </a:r>
            </a:p>
          </p:txBody>
        </p:sp>
        <p:sp>
          <p:nvSpPr>
            <p:cNvPr id="54" name="TextBox 32"/>
            <p:cNvSpPr txBox="1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5" name="Freeform 31"/>
          <p:cNvSpPr/>
          <p:nvPr/>
        </p:nvSpPr>
        <p:spPr>
          <a:xfrm>
            <a:off x="1835730" y="7491652"/>
            <a:ext cx="2964870" cy="852248"/>
          </a:xfrm>
          <a:custGeom>
            <a:avLst/>
            <a:gdLst/>
            <a:ahLst/>
            <a:cxnLst/>
            <a:rect l="l" t="t" r="r" b="b"/>
            <a:pathLst>
              <a:path w="1388215" h="399040">
                <a:moveTo>
                  <a:pt x="41779" y="0"/>
                </a:moveTo>
                <a:lnTo>
                  <a:pt x="1346436" y="0"/>
                </a:lnTo>
                <a:cubicBezTo>
                  <a:pt x="1369510" y="0"/>
                  <a:pt x="1388215" y="18705"/>
                  <a:pt x="1388215" y="41779"/>
                </a:cubicBezTo>
                <a:lnTo>
                  <a:pt x="1388215" y="357261"/>
                </a:lnTo>
                <a:cubicBezTo>
                  <a:pt x="1388215" y="368342"/>
                  <a:pt x="1383813" y="378968"/>
                  <a:pt x="1375978" y="386804"/>
                </a:cubicBezTo>
                <a:cubicBezTo>
                  <a:pt x="1368143" y="394639"/>
                  <a:pt x="1357516" y="399040"/>
                  <a:pt x="1346436" y="399040"/>
                </a:cubicBezTo>
                <a:lnTo>
                  <a:pt x="41779" y="399040"/>
                </a:lnTo>
                <a:cubicBezTo>
                  <a:pt x="30699" y="399040"/>
                  <a:pt x="20072" y="394639"/>
                  <a:pt x="12237" y="386804"/>
                </a:cubicBezTo>
                <a:cubicBezTo>
                  <a:pt x="4402" y="378968"/>
                  <a:pt x="0" y="368342"/>
                  <a:pt x="0" y="357261"/>
                </a:cubicBezTo>
                <a:lnTo>
                  <a:pt x="0" y="41779"/>
                </a:lnTo>
                <a:cubicBezTo>
                  <a:pt x="0" y="30699"/>
                  <a:pt x="4402" y="20072"/>
                  <a:pt x="12237" y="12237"/>
                </a:cubicBezTo>
                <a:cubicBezTo>
                  <a:pt x="20072" y="4402"/>
                  <a:pt x="30699" y="0"/>
                  <a:pt x="41779" y="0"/>
                </a:cubicBezTo>
                <a:close/>
              </a:path>
            </a:pathLst>
          </a:custGeom>
          <a:solidFill>
            <a:srgbClr val="C9DFDD">
              <a:alpha val="27000"/>
            </a:srgbClr>
          </a:solidFill>
          <a:ln w="19050" cap="sq">
            <a:solidFill>
              <a:srgbClr val="40352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 김민정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656" y1="34400" x2="47656" y2="34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5221" y="6338472"/>
            <a:ext cx="1219200" cy="1190625"/>
          </a:xfrm>
          <a:prstGeom prst="rect">
            <a:avLst/>
          </a:prstGeom>
        </p:spPr>
      </p:pic>
      <p:sp>
        <p:nvSpPr>
          <p:cNvPr id="30" name="모서리가 둥근 사각형 설명선 29"/>
          <p:cNvSpPr/>
          <p:nvPr/>
        </p:nvSpPr>
        <p:spPr>
          <a:xfrm>
            <a:off x="5715000" y="3549202"/>
            <a:ext cx="10820400" cy="1991173"/>
          </a:xfrm>
          <a:prstGeom prst="wedgeRoundRectCallout">
            <a:avLst>
              <a:gd name="adj1" fmla="val -55327"/>
              <a:gd name="adj2" fmla="val -1491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모서리가 둥근 사각형 설명선 56"/>
          <p:cNvSpPr/>
          <p:nvPr/>
        </p:nvSpPr>
        <p:spPr>
          <a:xfrm>
            <a:off x="5734987" y="6232973"/>
            <a:ext cx="10820400" cy="1991173"/>
          </a:xfrm>
          <a:prstGeom prst="wedgeRoundRectCallout">
            <a:avLst>
              <a:gd name="adj1" fmla="val -55604"/>
              <a:gd name="adj2" fmla="val 1520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0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후기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32027" y="2334280"/>
            <a:ext cx="6560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아쉬운 점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2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46289" y="2317812"/>
            <a:ext cx="6795423" cy="852248"/>
            <a:chOff x="0" y="0"/>
            <a:chExt cx="3181762" cy="399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81762" cy="399040"/>
            </a:xfrm>
            <a:custGeom>
              <a:avLst/>
              <a:gdLst/>
              <a:ahLst/>
              <a:cxnLst/>
              <a:rect l="l" t="t" r="r" b="b"/>
              <a:pathLst>
                <a:path w="3181762" h="399040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27253" y="2692670"/>
            <a:ext cx="102532" cy="10253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58215" y="2692670"/>
            <a:ext cx="102532" cy="10253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746289" y="2400300"/>
            <a:ext cx="6795423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ko-KR" altLang="en-US" sz="33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지켜보고있다 </a:t>
            </a:r>
            <a:r>
              <a:rPr lang="en-US" altLang="ko-KR" sz="33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TEAM</a:t>
            </a:r>
            <a:endParaRPr lang="en-US" sz="33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3452232" y="4577083"/>
            <a:ext cx="11383536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감사합니다 </a:t>
            </a:r>
            <a:r>
              <a:rPr lang="en-US" altLang="ko-KR" sz="5400" b="1" dirty="0" smtClean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!</a:t>
            </a:r>
            <a:endParaRPr lang="en-US" sz="54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425968" y="7602493"/>
            <a:ext cx="3444153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210 디딤고딕 Light"/>
                <a:sym typeface="210 디딤고딕 Light"/>
              </a:rPr>
              <a:t>장지연 김민정</a:t>
            </a:r>
            <a:endParaRPr lang="en-US" sz="2800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4400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전이 학습</a:t>
            </a:r>
            <a:endParaRPr lang="en-US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82429" y="2563410"/>
            <a:ext cx="13487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1.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전이 학습 </a:t>
            </a:r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(Transfer Learning)</a:t>
            </a:r>
          </a:p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전이 학습은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기존에 학습된 모델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을 활용하여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새로운 데이터를 기반으로 추가 학습을 진행하는 것입니다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예를 들어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YOLOv8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이미 학습된 가중치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를 사용하여 새로운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데이터셋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데이터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1000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에 대해 학습하는 경우가 전이 학습입니다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경우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</a:t>
            </a:r>
          </a:p>
          <a:p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기존 </a:t>
            </a:r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YOLOv8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모델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대규모 데이터셋에서 학습된 가중치를 가지고 있습니다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새로운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데이터셋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개의 클래스와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1000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개의 데이터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에 대해 추가 학습을 진행하여 모델이 해당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데이터셋에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맞게 적응할 수 있도록 합니다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1. YOLOv8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기본 가중치가 중요한 이유</a:t>
            </a: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YOLOv8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은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대규모 </a:t>
            </a:r>
            <a:r>
              <a:rPr lang="ko-KR" altLang="en-US" b="1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데이터셋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예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COCO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데이터셋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에서 학습된 모델입니다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데이터셋에는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많은 다양한 객체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가 포함되어 있으며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모델은 이런 객체들에 대해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기본적인 특징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예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선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모양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질감 등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을 학습하게 됩니다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즉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하위 레이어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는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데이터셋에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포함된 객체들이 아니더라도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일반적인 이미지의 특징들을 학습합니다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하위 레이어에서 학습된 가중치는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새로운 객체에 대해서도 유용한 기본적인 시각적 특징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을 캡처할 수 있게 됩니다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</a:p>
          <a:p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2.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새로운 클래스 학습과 전이 학습의 연관성</a:t>
            </a:r>
          </a:p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새로운 클래스가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YOLOv8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의 기본 클래스에 포함되지 않더라도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**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전이 학습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(Transfer Learning)**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여전히 유효합니다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이는 모델이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이미 학습된 특징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을 재사용하여 새로운 객체를 더 빠르게 학습할 수 있기 때문입니다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모델은 새로운 클래스에 대한 정보를 추가 학습하면서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기존에 학습된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기본적인 이미지 처리 능력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을 재사용하게 됩니다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예를 들어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</a:t>
            </a:r>
          </a:p>
          <a:p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YOLOv8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기존에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사람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자동차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와 같은 객체를 탐지할 수 있지만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새로운 데이터셋에서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고양이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와 같은 다른 객체를 학습한다면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기존 모델이 학습한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가장자리 탐지</a:t>
            </a:r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색상 패턴</a:t>
            </a:r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질감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등의 기본적인 시각적 정보는 여전히 유용합니다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전이 학습이 유효한 이유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YOLOv8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대규모 데이터셋에서 학습한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기본적인 이미지 특징들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새로운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데이터셋의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클래스에서도 여전히 유용하기 때문입니다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새로운 클래스가 기존에 없더라도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하위 레이어가 학습한 특징을 재사용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하여 학습을 가속할 수 있습니다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</a:p>
          <a:p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Fine-Tuning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 필요한 경우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상위 레이어를 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재학습하여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새로운 클래스에 맞게 조정할 수 있습니다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577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889277" y="5786872"/>
            <a:ext cx="8525624" cy="852248"/>
            <a:chOff x="4889277" y="7221803"/>
            <a:chExt cx="8525624" cy="852248"/>
          </a:xfrm>
        </p:grpSpPr>
        <p:grpSp>
          <p:nvGrpSpPr>
            <p:cNvPr id="42" name="Group 30"/>
            <p:cNvGrpSpPr/>
            <p:nvPr/>
          </p:nvGrpSpPr>
          <p:grpSpPr>
            <a:xfrm>
              <a:off x="5867400" y="7221803"/>
              <a:ext cx="6795423" cy="852248"/>
              <a:chOff x="0" y="0"/>
              <a:chExt cx="3181762" cy="399040"/>
            </a:xfrm>
          </p:grpSpPr>
          <p:sp>
            <p:nvSpPr>
              <p:cNvPr id="43" name="Freeform 31"/>
              <p:cNvSpPr/>
              <p:nvPr/>
            </p:nvSpPr>
            <p:spPr>
              <a:xfrm>
                <a:off x="0" y="0"/>
                <a:ext cx="3181762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3181762" h="399040">
                    <a:moveTo>
                      <a:pt x="33039" y="0"/>
                    </a:moveTo>
                    <a:lnTo>
                      <a:pt x="3148723" y="0"/>
                    </a:lnTo>
                    <a:cubicBezTo>
                      <a:pt x="3157485" y="0"/>
                      <a:pt x="3165889" y="3481"/>
                      <a:pt x="3172085" y="9677"/>
                    </a:cubicBezTo>
                    <a:cubicBezTo>
                      <a:pt x="3178281" y="15873"/>
                      <a:pt x="3181762" y="24277"/>
                      <a:pt x="3181762" y="33039"/>
                    </a:cubicBezTo>
                    <a:lnTo>
                      <a:pt x="3181762" y="366001"/>
                    </a:lnTo>
                    <a:cubicBezTo>
                      <a:pt x="3181762" y="384248"/>
                      <a:pt x="3166970" y="399040"/>
                      <a:pt x="3148723" y="399040"/>
                    </a:cubicBezTo>
                    <a:lnTo>
                      <a:pt x="33039" y="399040"/>
                    </a:lnTo>
                    <a:cubicBezTo>
                      <a:pt x="14792" y="399040"/>
                      <a:pt x="0" y="384248"/>
                      <a:pt x="0" y="366001"/>
                    </a:cubicBezTo>
                    <a:lnTo>
                      <a:pt x="0" y="33039"/>
                    </a:lnTo>
                    <a:cubicBezTo>
                      <a:pt x="0" y="24277"/>
                      <a:pt x="3481" y="15873"/>
                      <a:pt x="9677" y="9677"/>
                    </a:cubicBezTo>
                    <a:cubicBezTo>
                      <a:pt x="15873" y="3481"/>
                      <a:pt x="24277" y="0"/>
                      <a:pt x="33039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44" name="TextBox 32"/>
              <p:cNvSpPr txBox="1"/>
              <p:nvPr/>
            </p:nvSpPr>
            <p:spPr>
              <a:xfrm>
                <a:off x="0" y="-19050"/>
                <a:ext cx="3181762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4889277" y="7386638"/>
              <a:ext cx="8525624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67"/>
                </a:lnSpc>
                <a:spcBef>
                  <a:spcPct val="0"/>
                </a:spcBef>
              </a:pPr>
              <a:r>
                <a:rPr lang="ko-KR" altLang="en-US" sz="2799" b="1" u="none" strike="noStrike" dirty="0">
                  <a:solidFill>
                    <a:srgbClr val="40352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210 디딤고딕 Light"/>
                  <a:sym typeface="210 디딤고딕 Light"/>
                </a:rPr>
                <a:t>프로젝트 주제 및 개요</a:t>
              </a:r>
              <a:endParaRPr lang="en-US" sz="2799" b="1" u="none" strike="noStrike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210 디딤고딕 Light"/>
                <a:sym typeface="210 디딤고딕 Light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460321" y="4069068"/>
            <a:ext cx="11383536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소개</a:t>
            </a:r>
            <a:endParaRPr lang="en-US" sz="80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2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소개</a:t>
            </a:r>
          </a:p>
        </p:txBody>
      </p:sp>
      <p:sp>
        <p:nvSpPr>
          <p:cNvPr id="36" name="Freeform 31"/>
          <p:cNvSpPr/>
          <p:nvPr/>
        </p:nvSpPr>
        <p:spPr>
          <a:xfrm>
            <a:off x="2135485" y="2336533"/>
            <a:ext cx="13714115" cy="852248"/>
          </a:xfrm>
          <a:custGeom>
            <a:avLst/>
            <a:gdLst/>
            <a:ahLst/>
            <a:cxnLst/>
            <a:rect l="l" t="t" r="r" b="b"/>
            <a:pathLst>
              <a:path w="3181762" h="399040">
                <a:moveTo>
                  <a:pt x="33039" y="0"/>
                </a:moveTo>
                <a:lnTo>
                  <a:pt x="3148723" y="0"/>
                </a:lnTo>
                <a:cubicBezTo>
                  <a:pt x="3157485" y="0"/>
                  <a:pt x="3165889" y="3481"/>
                  <a:pt x="3172085" y="9677"/>
                </a:cubicBezTo>
                <a:cubicBezTo>
                  <a:pt x="3178281" y="15873"/>
                  <a:pt x="3181762" y="24277"/>
                  <a:pt x="3181762" y="33039"/>
                </a:cubicBezTo>
                <a:lnTo>
                  <a:pt x="3181762" y="366001"/>
                </a:lnTo>
                <a:cubicBezTo>
                  <a:pt x="3181762" y="384248"/>
                  <a:pt x="3166970" y="399040"/>
                  <a:pt x="3148723" y="399040"/>
                </a:cubicBezTo>
                <a:lnTo>
                  <a:pt x="33039" y="399040"/>
                </a:lnTo>
                <a:cubicBezTo>
                  <a:pt x="14792" y="399040"/>
                  <a:pt x="0" y="384248"/>
                  <a:pt x="0" y="366001"/>
                </a:cubicBezTo>
                <a:lnTo>
                  <a:pt x="0" y="33039"/>
                </a:lnTo>
                <a:cubicBezTo>
                  <a:pt x="0" y="24277"/>
                  <a:pt x="3481" y="15873"/>
                  <a:pt x="9677" y="9677"/>
                </a:cubicBezTo>
                <a:cubicBezTo>
                  <a:pt x="15873" y="3481"/>
                  <a:pt x="24277" y="0"/>
                  <a:pt x="33039" y="0"/>
                </a:cubicBezTo>
                <a:close/>
              </a:path>
            </a:pathLst>
          </a:custGeom>
          <a:solidFill>
            <a:srgbClr val="C9DFDD"/>
          </a:solidFill>
          <a:ln w="19050" cap="rnd">
            <a:solidFill>
              <a:srgbClr val="40352D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 얼굴 인식 보안 알림 </a:t>
            </a:r>
            <a:r>
              <a:rPr lang="en-US" altLang="ko-KR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CCTV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AutoShape 2" descr="CCTV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565" y1="48947" x2="32174" y2="50526"/>
                        <a14:foregroundMark x1="32174" y1="50000" x2="32174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44" y="3606967"/>
            <a:ext cx="3529795" cy="29159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028700" y="6792437"/>
            <a:ext cx="16230599" cy="1322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 화면에 나타난 사람의 얼굴을 실시간으로 인식하고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 주인에게 누가 방문했는지 메일로 알려주는 서비스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200" b="1" dirty="0" err="1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</a:t>
            </a:r>
            <a:r>
              <a:rPr lang="en-US" altLang="ko-KR" sz="52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 </a:t>
            </a:r>
            <a:r>
              <a:rPr lang="en-US" altLang="ko-KR" sz="5200" b="1" dirty="0" err="1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소개</a:t>
            </a:r>
            <a:endParaRPr lang="en-US" altLang="ko-KR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37" name="AutoShape 2" descr="CCTV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순서도: 처리 32"/>
          <p:cNvSpPr/>
          <p:nvPr/>
        </p:nvSpPr>
        <p:spPr>
          <a:xfrm>
            <a:off x="2059838" y="3658866"/>
            <a:ext cx="14160201" cy="1764909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학습된</a:t>
            </a:r>
            <a:r>
              <a:rPr lang="en-US" altLang="ko-KR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저장된</a:t>
            </a:r>
            <a:r>
              <a:rPr lang="en-US" altLang="ko-KR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얼굴이 등장할 경우 얼굴을 인식하고 이미지로 저장</a:t>
            </a:r>
            <a:endParaRPr lang="en-US" altLang="ko-KR" sz="2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데이터를 만들어 </a:t>
            </a:r>
            <a:r>
              <a:rPr lang="en-US" altLang="ko-KR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YOLOv8 </a:t>
            </a:r>
            <a:r>
              <a:rPr lang="ko-KR" altLang="en-US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모델을 목표에 맞게 학습하여 물체를 인식하도록 학습</a:t>
            </a:r>
          </a:p>
        </p:txBody>
      </p:sp>
      <p:sp>
        <p:nvSpPr>
          <p:cNvPr id="47" name="TextBox 64"/>
          <p:cNvSpPr txBox="1"/>
          <p:nvPr/>
        </p:nvSpPr>
        <p:spPr>
          <a:xfrm>
            <a:off x="2028238" y="3696406"/>
            <a:ext cx="3991418" cy="2590094"/>
          </a:xfrm>
          <a:prstGeom prst="rect">
            <a:avLst/>
          </a:prstGeom>
        </p:spPr>
        <p:txBody>
          <a:bodyPr lIns="28575" tIns="28575" rIns="28575" bIns="28575" rtlCol="0" anchor="ctr"/>
          <a:lstStyle/>
          <a:p>
            <a:pPr marL="0" lvl="0" indent="0" algn="ctr">
              <a:lnSpc>
                <a:spcPts val="1496"/>
              </a:lnSpc>
              <a:spcBef>
                <a:spcPct val="0"/>
              </a:spcBef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6582" y="3777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순서도: 처리 56"/>
          <p:cNvSpPr/>
          <p:nvPr/>
        </p:nvSpPr>
        <p:spPr>
          <a:xfrm>
            <a:off x="2059838" y="6426591"/>
            <a:ext cx="14160201" cy="1764909"/>
          </a:xfrm>
          <a:prstGeom prst="flowChartProcess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인식된 사람이 아는</a:t>
            </a:r>
            <a:r>
              <a:rPr lang="en-US" altLang="ko-KR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학습된</a:t>
            </a:r>
            <a:r>
              <a:rPr lang="en-US" altLang="ko-KR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사람이면 특정 인물이 방문했다고 메일로 알려주는 기능</a:t>
            </a:r>
            <a:endParaRPr lang="en-US" altLang="ko-KR" sz="2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만약 모르는</a:t>
            </a:r>
            <a:r>
              <a:rPr lang="en-US" altLang="ko-KR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되지 않은</a:t>
            </a:r>
            <a:r>
              <a:rPr lang="en-US" altLang="ko-KR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인물이 방문했다면 외부 사람이 방문했다는 메일이 전송 됨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416582" y="6545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오각형 55"/>
          <p:cNvSpPr/>
          <p:nvPr/>
        </p:nvSpPr>
        <p:spPr>
          <a:xfrm>
            <a:off x="1983638" y="3390900"/>
            <a:ext cx="2543186" cy="47172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 인식 기능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" name="오각형 68"/>
          <p:cNvSpPr/>
          <p:nvPr/>
        </p:nvSpPr>
        <p:spPr>
          <a:xfrm>
            <a:off x="1983638" y="6138755"/>
            <a:ext cx="2543186" cy="47172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메일 전송 기능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32027" y="2334280"/>
            <a:ext cx="6560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 소개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7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6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200" b="1" dirty="0" err="1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</a:t>
            </a:r>
            <a:r>
              <a:rPr lang="en-US" altLang="ko-KR" sz="52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 </a:t>
            </a:r>
            <a:r>
              <a:rPr lang="en-US" altLang="ko-KR" sz="5200" b="1" dirty="0" err="1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소개</a:t>
            </a:r>
            <a:endParaRPr lang="en-US" altLang="ko-KR" sz="52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  <p:sp>
        <p:nvSpPr>
          <p:cNvPr id="100" name="Freeform 69"/>
          <p:cNvSpPr/>
          <p:nvPr/>
        </p:nvSpPr>
        <p:spPr>
          <a:xfrm>
            <a:off x="2708330" y="3830625"/>
            <a:ext cx="5715075" cy="1598149"/>
          </a:xfrm>
          <a:custGeom>
            <a:avLst/>
            <a:gdLst/>
            <a:ahLst/>
            <a:cxnLst/>
            <a:rect l="l" t="t" r="r" b="b"/>
            <a:pathLst>
              <a:path w="1868867" h="1193687">
                <a:moveTo>
                  <a:pt x="56250" y="0"/>
                </a:moveTo>
                <a:lnTo>
                  <a:pt x="1812617" y="0"/>
                </a:lnTo>
                <a:cubicBezTo>
                  <a:pt x="1827536" y="0"/>
                  <a:pt x="1841843" y="5926"/>
                  <a:pt x="1852392" y="16475"/>
                </a:cubicBezTo>
                <a:cubicBezTo>
                  <a:pt x="1862941" y="27024"/>
                  <a:pt x="1868867" y="41331"/>
                  <a:pt x="1868867" y="56250"/>
                </a:cubicBezTo>
                <a:lnTo>
                  <a:pt x="1868867" y="1137438"/>
                </a:lnTo>
                <a:cubicBezTo>
                  <a:pt x="1868867" y="1168503"/>
                  <a:pt x="1843683" y="1193687"/>
                  <a:pt x="1812617" y="1193687"/>
                </a:cubicBezTo>
                <a:lnTo>
                  <a:pt x="56250" y="1193687"/>
                </a:lnTo>
                <a:cubicBezTo>
                  <a:pt x="41331" y="1193687"/>
                  <a:pt x="27024" y="1187761"/>
                  <a:pt x="16475" y="1177212"/>
                </a:cubicBezTo>
                <a:cubicBezTo>
                  <a:pt x="5926" y="1166663"/>
                  <a:pt x="0" y="1152356"/>
                  <a:pt x="0" y="1137438"/>
                </a:cubicBezTo>
                <a:lnTo>
                  <a:pt x="0" y="56250"/>
                </a:lnTo>
                <a:cubicBezTo>
                  <a:pt x="0" y="41331"/>
                  <a:pt x="5926" y="27024"/>
                  <a:pt x="16475" y="16475"/>
                </a:cubicBezTo>
                <a:cubicBezTo>
                  <a:pt x="27024" y="5926"/>
                  <a:pt x="41331" y="0"/>
                  <a:pt x="5625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40352D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서비스를 개발하면서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딥러닝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모델에 대한 전반적인 개념을 이해하고 목표에 맞게 변경하는 응용력을 키움</a:t>
            </a:r>
          </a:p>
        </p:txBody>
      </p:sp>
      <p:sp>
        <p:nvSpPr>
          <p:cNvPr id="101" name="TextBox 70"/>
          <p:cNvSpPr txBox="1"/>
          <p:nvPr/>
        </p:nvSpPr>
        <p:spPr>
          <a:xfrm>
            <a:off x="1924193" y="3952768"/>
            <a:ext cx="5603719" cy="3942094"/>
          </a:xfrm>
          <a:prstGeom prst="rect">
            <a:avLst/>
          </a:prstGeom>
        </p:spPr>
        <p:txBody>
          <a:bodyPr lIns="28575" tIns="28575" rIns="28575" bIns="28575" rtlCol="0" anchor="ctr"/>
          <a:lstStyle/>
          <a:p>
            <a:pPr marL="0" lvl="0" indent="0" algn="ctr">
              <a:lnSpc>
                <a:spcPts val="1496"/>
              </a:lnSpc>
              <a:spcBef>
                <a:spcPct val="0"/>
              </a:spcBef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1" name="Group 32"/>
          <p:cNvGrpSpPr/>
          <p:nvPr/>
        </p:nvGrpSpPr>
        <p:grpSpPr>
          <a:xfrm>
            <a:off x="2708330" y="3038056"/>
            <a:ext cx="5728976" cy="892934"/>
            <a:chOff x="0" y="-19050"/>
            <a:chExt cx="1868867" cy="418090"/>
          </a:xfrm>
        </p:grpSpPr>
        <p:sp>
          <p:nvSpPr>
            <p:cNvPr id="98" name="TextBox 34"/>
            <p:cNvSpPr txBox="1"/>
            <p:nvPr/>
          </p:nvSpPr>
          <p:spPr>
            <a:xfrm>
              <a:off x="0" y="-19050"/>
              <a:ext cx="1868867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9" name="Freeform 33"/>
            <p:cNvSpPr/>
            <p:nvPr/>
          </p:nvSpPr>
          <p:spPr>
            <a:xfrm>
              <a:off x="0" y="32461"/>
              <a:ext cx="1868867" cy="320383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딥러닝</a:t>
              </a:r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모델 이해 및 응용</a:t>
              </a:r>
            </a:p>
          </p:txBody>
        </p:sp>
      </p:grpSp>
      <p:sp>
        <p:nvSpPr>
          <p:cNvPr id="97" name="TextBox 37"/>
          <p:cNvSpPr txBox="1"/>
          <p:nvPr/>
        </p:nvSpPr>
        <p:spPr>
          <a:xfrm>
            <a:off x="7704820" y="3459608"/>
            <a:ext cx="116958" cy="869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4"/>
              </a:lnSpc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5" name="TextBox 40"/>
          <p:cNvSpPr txBox="1"/>
          <p:nvPr/>
        </p:nvSpPr>
        <p:spPr>
          <a:xfrm>
            <a:off x="3198599" y="3459608"/>
            <a:ext cx="116960" cy="869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4"/>
              </a:lnSpc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9" name="Group 32"/>
          <p:cNvGrpSpPr/>
          <p:nvPr/>
        </p:nvGrpSpPr>
        <p:grpSpPr>
          <a:xfrm>
            <a:off x="9772346" y="3038056"/>
            <a:ext cx="5714462" cy="892934"/>
            <a:chOff x="0" y="-19050"/>
            <a:chExt cx="1868867" cy="418090"/>
          </a:xfrm>
        </p:grpSpPr>
        <p:sp>
          <p:nvSpPr>
            <p:cNvPr id="110" name="TextBox 34"/>
            <p:cNvSpPr txBox="1"/>
            <p:nvPr/>
          </p:nvSpPr>
          <p:spPr>
            <a:xfrm>
              <a:off x="0" y="-19050"/>
              <a:ext cx="1868867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1" name="Freeform 33"/>
            <p:cNvSpPr/>
            <p:nvPr/>
          </p:nvSpPr>
          <p:spPr>
            <a:xfrm>
              <a:off x="0" y="32461"/>
              <a:ext cx="1868867" cy="320383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사용자 중심의 서비스 개발</a:t>
              </a:r>
            </a:p>
          </p:txBody>
        </p:sp>
      </p:grpSp>
      <p:sp>
        <p:nvSpPr>
          <p:cNvPr id="112" name="TextBox 37"/>
          <p:cNvSpPr txBox="1"/>
          <p:nvPr/>
        </p:nvSpPr>
        <p:spPr>
          <a:xfrm>
            <a:off x="14768836" y="3459608"/>
            <a:ext cx="116958" cy="869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4"/>
              </a:lnSpc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3" name="TextBox 40"/>
          <p:cNvSpPr txBox="1"/>
          <p:nvPr/>
        </p:nvSpPr>
        <p:spPr>
          <a:xfrm>
            <a:off x="10262615" y="3459608"/>
            <a:ext cx="116960" cy="869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4"/>
              </a:lnSpc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5" name="Freeform 69"/>
          <p:cNvSpPr/>
          <p:nvPr/>
        </p:nvSpPr>
        <p:spPr>
          <a:xfrm>
            <a:off x="9757832" y="3845358"/>
            <a:ext cx="5728976" cy="1598149"/>
          </a:xfrm>
          <a:custGeom>
            <a:avLst/>
            <a:gdLst/>
            <a:ahLst/>
            <a:cxnLst/>
            <a:rect l="l" t="t" r="r" b="b"/>
            <a:pathLst>
              <a:path w="1868867" h="1193687">
                <a:moveTo>
                  <a:pt x="56250" y="0"/>
                </a:moveTo>
                <a:lnTo>
                  <a:pt x="1812617" y="0"/>
                </a:lnTo>
                <a:cubicBezTo>
                  <a:pt x="1827536" y="0"/>
                  <a:pt x="1841843" y="5926"/>
                  <a:pt x="1852392" y="16475"/>
                </a:cubicBezTo>
                <a:cubicBezTo>
                  <a:pt x="1862941" y="27024"/>
                  <a:pt x="1868867" y="41331"/>
                  <a:pt x="1868867" y="56250"/>
                </a:cubicBezTo>
                <a:lnTo>
                  <a:pt x="1868867" y="1137438"/>
                </a:lnTo>
                <a:cubicBezTo>
                  <a:pt x="1868867" y="1168503"/>
                  <a:pt x="1843683" y="1193687"/>
                  <a:pt x="1812617" y="1193687"/>
                </a:cubicBezTo>
                <a:lnTo>
                  <a:pt x="56250" y="1193687"/>
                </a:lnTo>
                <a:cubicBezTo>
                  <a:pt x="41331" y="1193687"/>
                  <a:pt x="27024" y="1187761"/>
                  <a:pt x="16475" y="1177212"/>
                </a:cubicBezTo>
                <a:cubicBezTo>
                  <a:pt x="5926" y="1166663"/>
                  <a:pt x="0" y="1152356"/>
                  <a:pt x="0" y="1137438"/>
                </a:cubicBezTo>
                <a:lnTo>
                  <a:pt x="0" y="56250"/>
                </a:lnTo>
                <a:cubicBezTo>
                  <a:pt x="0" y="41331"/>
                  <a:pt x="5926" y="27024"/>
                  <a:pt x="16475" y="16475"/>
                </a:cubicBezTo>
                <a:cubicBezTo>
                  <a:pt x="27024" y="5926"/>
                  <a:pt x="41331" y="0"/>
                  <a:pt x="5625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40352D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입장에서 필요한 기능을 생각하고 기획하여 사용하기 쉽고 효율성 좋은 웹 서비스를 기획 및 구현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708330" y="5748246"/>
            <a:ext cx="4819582" cy="2169825"/>
          </a:xfrm>
          <a:prstGeom prst="rect">
            <a:avLst/>
          </a:prstGeom>
          <a:noFill/>
        </p:spPr>
        <p:txBody>
          <a:bodyPr wrap="square" lIns="288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yolo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모델의 이해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학습 데이터 생성 및 라벨링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정확도를 높이기 위한 노력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증강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비교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9757832" y="5748246"/>
            <a:ext cx="4819582" cy="2169825"/>
          </a:xfrm>
          <a:prstGeom prst="rect">
            <a:avLst/>
          </a:prstGeom>
          <a:noFill/>
        </p:spPr>
        <p:txBody>
          <a:bodyPr wrap="square" lIns="288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프론트 구현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 구현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 검색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날짜 검색 기능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메일 전송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932027" y="2334280"/>
            <a:ext cx="6560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목표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889277" y="5786872"/>
            <a:ext cx="8525624" cy="852248"/>
            <a:chOff x="4889277" y="7221803"/>
            <a:chExt cx="8525624" cy="852248"/>
          </a:xfrm>
        </p:grpSpPr>
        <p:grpSp>
          <p:nvGrpSpPr>
            <p:cNvPr id="42" name="Group 30"/>
            <p:cNvGrpSpPr/>
            <p:nvPr/>
          </p:nvGrpSpPr>
          <p:grpSpPr>
            <a:xfrm>
              <a:off x="5867400" y="7221803"/>
              <a:ext cx="6795423" cy="852248"/>
              <a:chOff x="0" y="0"/>
              <a:chExt cx="3181762" cy="399040"/>
            </a:xfrm>
          </p:grpSpPr>
          <p:sp>
            <p:nvSpPr>
              <p:cNvPr id="43" name="Freeform 31"/>
              <p:cNvSpPr/>
              <p:nvPr/>
            </p:nvSpPr>
            <p:spPr>
              <a:xfrm>
                <a:off x="0" y="0"/>
                <a:ext cx="3181762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3181762" h="399040">
                    <a:moveTo>
                      <a:pt x="33039" y="0"/>
                    </a:moveTo>
                    <a:lnTo>
                      <a:pt x="3148723" y="0"/>
                    </a:lnTo>
                    <a:cubicBezTo>
                      <a:pt x="3157485" y="0"/>
                      <a:pt x="3165889" y="3481"/>
                      <a:pt x="3172085" y="9677"/>
                    </a:cubicBezTo>
                    <a:cubicBezTo>
                      <a:pt x="3178281" y="15873"/>
                      <a:pt x="3181762" y="24277"/>
                      <a:pt x="3181762" y="33039"/>
                    </a:cubicBezTo>
                    <a:lnTo>
                      <a:pt x="3181762" y="366001"/>
                    </a:lnTo>
                    <a:cubicBezTo>
                      <a:pt x="3181762" y="384248"/>
                      <a:pt x="3166970" y="399040"/>
                      <a:pt x="3148723" y="399040"/>
                    </a:cubicBezTo>
                    <a:lnTo>
                      <a:pt x="33039" y="399040"/>
                    </a:lnTo>
                    <a:cubicBezTo>
                      <a:pt x="14792" y="399040"/>
                      <a:pt x="0" y="384248"/>
                      <a:pt x="0" y="366001"/>
                    </a:cubicBezTo>
                    <a:lnTo>
                      <a:pt x="0" y="33039"/>
                    </a:lnTo>
                    <a:cubicBezTo>
                      <a:pt x="0" y="24277"/>
                      <a:pt x="3481" y="15873"/>
                      <a:pt x="9677" y="9677"/>
                    </a:cubicBezTo>
                    <a:cubicBezTo>
                      <a:pt x="15873" y="3481"/>
                      <a:pt x="24277" y="0"/>
                      <a:pt x="33039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44" name="TextBox 32"/>
              <p:cNvSpPr txBox="1"/>
              <p:nvPr/>
            </p:nvSpPr>
            <p:spPr>
              <a:xfrm>
                <a:off x="0" y="-19050"/>
                <a:ext cx="3181762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4889277" y="7386638"/>
              <a:ext cx="8525624" cy="522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67"/>
                </a:lnSpc>
                <a:spcBef>
                  <a:spcPct val="0"/>
                </a:spcBef>
              </a:pPr>
              <a:r>
                <a:rPr lang="ko-KR" altLang="en-US" sz="2799" b="1" u="none" strike="noStrike" dirty="0">
                  <a:solidFill>
                    <a:srgbClr val="40352D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210 디딤고딕 Light"/>
                  <a:sym typeface="210 디딤고딕 Light"/>
                </a:rPr>
                <a:t>팀원 소개 및 역할 분담</a:t>
              </a:r>
              <a:endParaRPr lang="en-US" sz="2799" b="1" u="none" strike="noStrike" dirty="0">
                <a:solidFill>
                  <a:srgbClr val="40352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210 디딤고딕 Light"/>
                <a:sym typeface="210 디딤고딕 Light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460321" y="4069068"/>
            <a:ext cx="11383536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40352D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Tlab 라곰 Bold"/>
                <a:sym typeface="Tlab 라곰 Bold"/>
              </a:rPr>
              <a:t>팀 소개</a:t>
            </a:r>
            <a:endParaRPr lang="en-US" sz="8000" b="1" dirty="0">
              <a:solidFill>
                <a:srgbClr val="40352D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Tlab 라곰 Bold"/>
              <a:sym typeface="Tlab 라곰 Bold"/>
            </a:endParaRPr>
          </a:p>
        </p:txBody>
      </p:sp>
    </p:spTree>
    <p:extLst>
      <p:ext uri="{BB962C8B-B14F-4D97-AF65-F5344CB8AC3E}">
        <p14:creationId xmlns:p14="http://schemas.microsoft.com/office/powerpoint/2010/main" val="40916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015775" y="3067783"/>
            <a:ext cx="2964870" cy="852248"/>
            <a:chOff x="0" y="0"/>
            <a:chExt cx="1388215" cy="399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88215" cy="399040"/>
            </a:xfrm>
            <a:custGeom>
              <a:avLst/>
              <a:gdLst/>
              <a:ahLst/>
              <a:cxnLst/>
              <a:rect l="l" t="t" r="r" b="b"/>
              <a:pathLst>
                <a:path w="1388215" h="399040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C9DFDD"/>
            </a:solidFill>
            <a:ln w="19050" cap="sq">
              <a:solidFill>
                <a:srgbClr val="40352D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r>
                <a:rPr lang="ko-KR" altLang="en-US" sz="28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팀장 장지연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6" name="TextBox 34"/>
          <p:cNvSpPr txBox="1"/>
          <p:nvPr/>
        </p:nvSpPr>
        <p:spPr>
          <a:xfrm>
            <a:off x="1580217" y="1270216"/>
            <a:ext cx="14345583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52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팀</a:t>
            </a:r>
            <a:r>
              <a:rPr lang="en-US" sz="52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 소개</a:t>
            </a:r>
          </a:p>
        </p:txBody>
      </p:sp>
      <p:sp>
        <p:nvSpPr>
          <p:cNvPr id="58" name="Freeform 31"/>
          <p:cNvSpPr/>
          <p:nvPr/>
        </p:nvSpPr>
        <p:spPr>
          <a:xfrm>
            <a:off x="2015775" y="4118047"/>
            <a:ext cx="2964870" cy="852248"/>
          </a:xfrm>
          <a:custGeom>
            <a:avLst/>
            <a:gdLst/>
            <a:ahLst/>
            <a:cxnLst/>
            <a:rect l="l" t="t" r="r" b="b"/>
            <a:pathLst>
              <a:path w="1388215" h="399040">
                <a:moveTo>
                  <a:pt x="41779" y="0"/>
                </a:moveTo>
                <a:lnTo>
                  <a:pt x="1346436" y="0"/>
                </a:lnTo>
                <a:cubicBezTo>
                  <a:pt x="1369510" y="0"/>
                  <a:pt x="1388215" y="18705"/>
                  <a:pt x="1388215" y="41779"/>
                </a:cubicBezTo>
                <a:lnTo>
                  <a:pt x="1388215" y="357261"/>
                </a:lnTo>
                <a:cubicBezTo>
                  <a:pt x="1388215" y="368342"/>
                  <a:pt x="1383813" y="378968"/>
                  <a:pt x="1375978" y="386804"/>
                </a:cubicBezTo>
                <a:cubicBezTo>
                  <a:pt x="1368143" y="394639"/>
                  <a:pt x="1357516" y="399040"/>
                  <a:pt x="1346436" y="399040"/>
                </a:cubicBezTo>
                <a:lnTo>
                  <a:pt x="41779" y="399040"/>
                </a:lnTo>
                <a:cubicBezTo>
                  <a:pt x="30699" y="399040"/>
                  <a:pt x="20072" y="394639"/>
                  <a:pt x="12237" y="386804"/>
                </a:cubicBezTo>
                <a:cubicBezTo>
                  <a:pt x="4402" y="378968"/>
                  <a:pt x="0" y="368342"/>
                  <a:pt x="0" y="357261"/>
                </a:cubicBezTo>
                <a:lnTo>
                  <a:pt x="0" y="41779"/>
                </a:lnTo>
                <a:cubicBezTo>
                  <a:pt x="0" y="30699"/>
                  <a:pt x="4402" y="20072"/>
                  <a:pt x="12237" y="12237"/>
                </a:cubicBezTo>
                <a:cubicBezTo>
                  <a:pt x="20072" y="4402"/>
                  <a:pt x="30699" y="0"/>
                  <a:pt x="41779" y="0"/>
                </a:cubicBezTo>
                <a:close/>
              </a:path>
            </a:pathLst>
          </a:custGeom>
          <a:solidFill>
            <a:srgbClr val="C9DFDD">
              <a:alpha val="27000"/>
            </a:srgbClr>
          </a:solidFill>
          <a:ln w="19050" cap="sq">
            <a:solidFill>
              <a:srgbClr val="40352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 김민정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889277" y="5786872"/>
            <a:ext cx="8525624" cy="852248"/>
            <a:chOff x="4889277" y="7221803"/>
            <a:chExt cx="8525624" cy="852248"/>
          </a:xfrm>
        </p:grpSpPr>
        <p:grpSp>
          <p:nvGrpSpPr>
            <p:cNvPr id="42" name="Group 30"/>
            <p:cNvGrpSpPr/>
            <p:nvPr/>
          </p:nvGrpSpPr>
          <p:grpSpPr>
            <a:xfrm>
              <a:off x="5867400" y="7221803"/>
              <a:ext cx="6795423" cy="852248"/>
              <a:chOff x="0" y="0"/>
              <a:chExt cx="3181762" cy="399040"/>
            </a:xfrm>
          </p:grpSpPr>
          <p:sp>
            <p:nvSpPr>
              <p:cNvPr id="43" name="Freeform 31"/>
              <p:cNvSpPr/>
              <p:nvPr/>
            </p:nvSpPr>
            <p:spPr>
              <a:xfrm>
                <a:off x="0" y="0"/>
                <a:ext cx="3181762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3181762" h="399040">
                    <a:moveTo>
                      <a:pt x="33039" y="0"/>
                    </a:moveTo>
                    <a:lnTo>
                      <a:pt x="3148723" y="0"/>
                    </a:lnTo>
                    <a:cubicBezTo>
                      <a:pt x="3157485" y="0"/>
                      <a:pt x="3165889" y="3481"/>
                      <a:pt x="3172085" y="9677"/>
                    </a:cubicBezTo>
                    <a:cubicBezTo>
                      <a:pt x="3178281" y="15873"/>
                      <a:pt x="3181762" y="24277"/>
                      <a:pt x="3181762" y="33039"/>
                    </a:cubicBezTo>
                    <a:lnTo>
                      <a:pt x="3181762" y="366001"/>
                    </a:lnTo>
                    <a:cubicBezTo>
                      <a:pt x="3181762" y="384248"/>
                      <a:pt x="3166970" y="399040"/>
                      <a:pt x="3148723" y="399040"/>
                    </a:cubicBezTo>
                    <a:lnTo>
                      <a:pt x="33039" y="399040"/>
                    </a:lnTo>
                    <a:cubicBezTo>
                      <a:pt x="14792" y="399040"/>
                      <a:pt x="0" y="384248"/>
                      <a:pt x="0" y="366001"/>
                    </a:cubicBezTo>
                    <a:lnTo>
                      <a:pt x="0" y="33039"/>
                    </a:lnTo>
                    <a:cubicBezTo>
                      <a:pt x="0" y="24277"/>
                      <a:pt x="3481" y="15873"/>
                      <a:pt x="9677" y="9677"/>
                    </a:cubicBezTo>
                    <a:cubicBezTo>
                      <a:pt x="15873" y="3481"/>
                      <a:pt x="24277" y="0"/>
                      <a:pt x="33039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44" name="TextBox 32"/>
              <p:cNvSpPr txBox="1"/>
              <p:nvPr/>
            </p:nvSpPr>
            <p:spPr>
              <a:xfrm>
                <a:off x="0" y="-19050"/>
                <a:ext cx="3181762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4889277" y="7386638"/>
              <a:ext cx="8525624" cy="522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67"/>
                </a:lnSpc>
                <a:spcBef>
                  <a:spcPct val="0"/>
                </a:spcBef>
              </a:pPr>
              <a:r>
                <a:rPr lang="ko-KR" altLang="en-US" sz="2799" b="1" dirty="0" smtClean="0">
                  <a:solidFill>
                    <a:srgbClr val="40352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210 디딤고딕 Light"/>
                  <a:sym typeface="210 디딤고딕 Light"/>
                </a:rPr>
                <a:t>주차별 일정</a:t>
              </a:r>
              <a:endParaRPr lang="en-US" sz="2799" b="1" u="none" strike="noStrike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210 디딤고딕 Light"/>
                <a:sym typeface="210 디딤고딕 Light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460321" y="4069068"/>
            <a:ext cx="11383536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ko-KR" altLang="en-US" sz="8000" b="1" dirty="0">
                <a:solidFill>
                  <a:srgbClr val="40352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lab 라곰 Bold"/>
                <a:sym typeface="Tlab 라곰 Bold"/>
              </a:rPr>
              <a:t>프로젝트 일정</a:t>
            </a:r>
            <a:endParaRPr lang="en-US" sz="8000" b="1" dirty="0">
              <a:solidFill>
                <a:srgbClr val="40352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lab 라곰 Bold"/>
              <a:sym typeface="Tlab 라곰 Bold"/>
            </a:endParaRPr>
          </a:p>
        </p:txBody>
      </p:sp>
    </p:spTree>
    <p:extLst>
      <p:ext uri="{BB962C8B-B14F-4D97-AF65-F5344CB8AC3E}">
        <p14:creationId xmlns:p14="http://schemas.microsoft.com/office/powerpoint/2010/main" val="9009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1883</Words>
  <Application>Microsoft Office PowerPoint</Application>
  <PresentationFormat>사용자 지정</PresentationFormat>
  <Paragraphs>439</Paragraphs>
  <Slides>29</Slides>
  <Notes>21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Tlab 라곰 Bold</vt:lpstr>
      <vt:lpstr>Calibri</vt:lpstr>
      <vt:lpstr>210 디딤고딕 Light</vt:lpstr>
      <vt:lpstr>나눔스퀘어라운드 Bold</vt:lpstr>
      <vt:lpstr>맑은 고딕</vt:lpstr>
      <vt:lpstr>나눔스퀘어 Light</vt:lpstr>
      <vt:lpstr>Arial</vt:lpstr>
      <vt:lpstr>나눔스퀘어 Bold</vt:lpstr>
      <vt:lpstr>나눔스퀘어라운드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민트색 크림색 그룹 프로젝트 프레젠테이션</dc:title>
  <dc:creator>장지연</dc:creator>
  <cp:lastModifiedBy>장 지연</cp:lastModifiedBy>
  <cp:revision>77</cp:revision>
  <dcterms:created xsi:type="dcterms:W3CDTF">2006-08-16T00:00:00Z</dcterms:created>
  <dcterms:modified xsi:type="dcterms:W3CDTF">2024-10-24T08:44:27Z</dcterms:modified>
  <dc:identifier>DAGUXbL6ty4</dc:identifier>
</cp:coreProperties>
</file>